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0" r:id="rId4"/>
    <p:sldId id="267" r:id="rId5"/>
    <p:sldId id="268" r:id="rId6"/>
    <p:sldId id="269" r:id="rId7"/>
    <p:sldId id="275" r:id="rId8"/>
    <p:sldId id="272" r:id="rId9"/>
    <p:sldId id="271" r:id="rId10"/>
    <p:sldId id="274" r:id="rId11"/>
    <p:sldId id="273" r:id="rId12"/>
    <p:sldId id="265" r:id="rId13"/>
    <p:sldId id="259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C1EC"/>
    <a:srgbClr val="FF9966"/>
    <a:srgbClr val="283646"/>
    <a:srgbClr val="E84C3C"/>
    <a:srgbClr val="ED6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64" autoAdjust="0"/>
  </p:normalViewPr>
  <p:slideViewPr>
    <p:cSldViewPr snapToGrid="0" showGuides="1">
      <p:cViewPr varScale="1">
        <p:scale>
          <a:sx n="85" d="100"/>
          <a:sy n="85" d="100"/>
        </p:scale>
        <p:origin x="774" y="9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8C091-0008-44C0-A07A-D7298B537421}" type="datetimeFigureOut">
              <a:rPr lang="hu-HU" smtClean="0"/>
              <a:t>2021. 05. 27.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17287-670D-485C-902C-25DDA4824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4799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17287-670D-485C-902C-25DDA4824C3F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033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</p:spTree>
    <p:extLst>
      <p:ext uri="{BB962C8B-B14F-4D97-AF65-F5344CB8AC3E}">
        <p14:creationId xmlns:p14="http://schemas.microsoft.com/office/powerpoint/2010/main" val="71105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E901-3844-4999-BC29-1BB73A8F9E98}" type="datetimeFigureOut">
              <a:rPr lang="hu-HU" smtClean="0"/>
              <a:t>2021. 05. 27.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B030-732E-46D6-B4EA-6AC43DD538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4214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E901-3844-4999-BC29-1BB73A8F9E98}" type="datetimeFigureOut">
              <a:rPr lang="hu-HU" smtClean="0"/>
              <a:t>2021. 05. 27.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B030-732E-46D6-B4EA-6AC43DD538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4596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53824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E901-3844-4999-BC29-1BB73A8F9E98}" type="datetimeFigureOut">
              <a:rPr lang="hu-HU" smtClean="0"/>
              <a:t>2021. 05. 27.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B030-732E-46D6-B4EA-6AC43DD538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989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E901-3844-4999-BC29-1BB73A8F9E98}" type="datetimeFigureOut">
              <a:rPr lang="hu-HU" smtClean="0"/>
              <a:t>2021. 05. 27.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B030-732E-46D6-B4EA-6AC43DD538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948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E901-3844-4999-BC29-1BB73A8F9E98}" type="datetimeFigureOut">
              <a:rPr lang="hu-HU" smtClean="0"/>
              <a:t>2021. 05. 27.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B030-732E-46D6-B4EA-6AC43DD538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56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E901-3844-4999-BC29-1BB73A8F9E98}" type="datetimeFigureOut">
              <a:rPr lang="hu-HU" smtClean="0"/>
              <a:t>2021. 05. 27.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B030-732E-46D6-B4EA-6AC43DD538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168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E901-3844-4999-BC29-1BB73A8F9E98}" type="datetimeFigureOut">
              <a:rPr lang="hu-HU" smtClean="0"/>
              <a:t>2021. 05. 27.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B030-732E-46D6-B4EA-6AC43DD538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396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E901-3844-4999-BC29-1BB73A8F9E98}" type="datetimeFigureOut">
              <a:rPr lang="hu-HU" smtClean="0"/>
              <a:t>2021. 05. 27.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B030-732E-46D6-B4EA-6AC43DD538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329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E901-3844-4999-BC29-1BB73A8F9E98}" type="datetimeFigureOut">
              <a:rPr lang="hu-HU" smtClean="0"/>
              <a:t>2021. 05. 27.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B030-732E-46D6-B4EA-6AC43DD538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988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E901-3844-4999-BC29-1BB73A8F9E98}" type="datetimeFigureOut">
              <a:rPr lang="hu-HU" smtClean="0"/>
              <a:t>2021. 05. 27.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8B030-732E-46D6-B4EA-6AC43DD538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812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7E901-3844-4999-BC29-1BB73A8F9E98}" type="datetimeFigureOut">
              <a:rPr lang="hu-HU" smtClean="0"/>
              <a:t>2021. 05. 27.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8B030-732E-46D6-B4EA-6AC43DD538CA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Rectangle 6"/>
          <p:cNvSpPr/>
          <p:nvPr userDrawn="1"/>
        </p:nvSpPr>
        <p:spPr>
          <a:xfrm>
            <a:off x="8229600" y="6721475"/>
            <a:ext cx="3962400" cy="136526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23000">
                <a:schemeClr val="accent3">
                  <a:lumMod val="75000"/>
                </a:schemeClr>
              </a:gs>
              <a:gs pos="100000">
                <a:srgbClr val="283646"/>
              </a:gs>
              <a:gs pos="46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18" name="Rectangle 6"/>
          <p:cNvSpPr/>
          <p:nvPr userDrawn="1"/>
        </p:nvSpPr>
        <p:spPr>
          <a:xfrm>
            <a:off x="0" y="6721475"/>
            <a:ext cx="3962400" cy="136526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23000">
                <a:schemeClr val="accent3">
                  <a:lumMod val="75000"/>
                </a:schemeClr>
              </a:gs>
              <a:gs pos="100000">
                <a:srgbClr val="283646"/>
              </a:gs>
              <a:gs pos="46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19" name="Rectangle 6"/>
          <p:cNvSpPr/>
          <p:nvPr userDrawn="1"/>
        </p:nvSpPr>
        <p:spPr>
          <a:xfrm>
            <a:off x="3962400" y="6721475"/>
            <a:ext cx="4267200" cy="136525"/>
          </a:xfrm>
          <a:prstGeom prst="rect">
            <a:avLst/>
          </a:prstGeom>
          <a:gradFill flip="none" rotWithShape="1">
            <a:gsLst>
              <a:gs pos="0">
                <a:srgbClr val="E84C3C"/>
              </a:gs>
              <a:gs pos="23000">
                <a:srgbClr val="ED6F63"/>
              </a:gs>
              <a:gs pos="100000">
                <a:srgbClr val="E84C3C"/>
              </a:gs>
              <a:gs pos="46000">
                <a:srgbClr val="ED6F6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76662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E84C3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u.nl/" TargetMode="External"/><Relationship Id="rId3" Type="http://schemas.openxmlformats.org/officeDocument/2006/relationships/hyperlink" Target="http://www.njszki.hu/" TargetMode="External"/><Relationship Id="rId7" Type="http://schemas.openxmlformats.org/officeDocument/2006/relationships/hyperlink" Target="https://its.edu.mt/" TargetMode="External"/><Relationship Id="rId12" Type="http://schemas.openxmlformats.org/officeDocument/2006/relationships/image" Target="../media/image20.jpeg"/><Relationship Id="rId2" Type="http://schemas.openxmlformats.org/officeDocument/2006/relationships/hyperlink" Target="http://reactivet.itstudy.hu/en/content/itstudy-hungary-lt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m.edu.mt/" TargetMode="External"/><Relationship Id="rId11" Type="http://schemas.openxmlformats.org/officeDocument/2006/relationships/image" Target="../media/image3.jpeg"/><Relationship Id="rId5" Type="http://schemas.openxmlformats.org/officeDocument/2006/relationships/hyperlink" Target="https://lbsbaden.ac.at/" TargetMode="External"/><Relationship Id="rId10" Type="http://schemas.openxmlformats.org/officeDocument/2006/relationships/hyperlink" Target="https://www.htlwrn.ac.at/" TargetMode="External"/><Relationship Id="rId4" Type="http://schemas.openxmlformats.org/officeDocument/2006/relationships/hyperlink" Target="https://www.ph-noe.ac.at/" TargetMode="External"/><Relationship Id="rId9" Type="http://schemas.openxmlformats.org/officeDocument/2006/relationships/hyperlink" Target="https://www.landstedembo.nl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programmes/erasmus-plus/projects/eplus-project-details/#project/2020-1-HU01-KA202-07884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3736"/>
            <a:ext cx="4215063" cy="86605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3999" y="2994807"/>
            <a:ext cx="9144000" cy="2432890"/>
          </a:xfrm>
        </p:spPr>
        <p:txBody>
          <a:bodyPr>
            <a:normAutofit/>
          </a:bodyPr>
          <a:lstStyle/>
          <a:p>
            <a:r>
              <a:rPr lang="en-US" sz="5600" b="1" spc="600" dirty="0">
                <a:solidFill>
                  <a:srgbClr val="E84C3C"/>
                </a:solidFill>
              </a:rPr>
              <a:t>Lesson Study </a:t>
            </a:r>
            <a:br>
              <a:rPr lang="hu-HU" sz="4900" b="1" dirty="0">
                <a:solidFill>
                  <a:srgbClr val="E84C3C"/>
                </a:solidFill>
              </a:rPr>
            </a:br>
            <a:r>
              <a:rPr lang="en-US" sz="3200" b="1" dirty="0">
                <a:solidFill>
                  <a:srgbClr val="283646"/>
                </a:solidFill>
              </a:rPr>
              <a:t>for VET - Teachers’ collaboration for </a:t>
            </a:r>
            <a:br>
              <a:rPr lang="hu-HU" sz="3200" b="1" dirty="0">
                <a:solidFill>
                  <a:srgbClr val="283646"/>
                </a:solidFill>
              </a:rPr>
            </a:br>
            <a:r>
              <a:rPr lang="en-US" sz="3200" b="1" dirty="0">
                <a:solidFill>
                  <a:srgbClr val="283646"/>
                </a:solidFill>
              </a:rPr>
              <a:t>Improving the Quality of </a:t>
            </a:r>
            <a:br>
              <a:rPr lang="hu-HU" sz="3200" b="1" dirty="0">
                <a:solidFill>
                  <a:srgbClr val="283646"/>
                </a:solidFill>
              </a:rPr>
            </a:br>
            <a:r>
              <a:rPr lang="en-US" sz="3200" b="1" dirty="0">
                <a:solidFill>
                  <a:srgbClr val="283646"/>
                </a:solidFill>
              </a:rPr>
              <a:t>Vocational Education and Training</a:t>
            </a:r>
            <a:endParaRPr lang="hu-HU" sz="3200" dirty="0">
              <a:solidFill>
                <a:srgbClr val="283646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35" y="1774322"/>
            <a:ext cx="5763127" cy="1204970"/>
          </a:xfrm>
          <a:prstGeom prst="rect">
            <a:avLst/>
          </a:prstGeom>
        </p:spPr>
      </p:pic>
      <p:cxnSp>
        <p:nvCxnSpPr>
          <p:cNvPr id="10" name="Straight Connector 29"/>
          <p:cNvCxnSpPr/>
          <p:nvPr/>
        </p:nvCxnSpPr>
        <p:spPr>
          <a:xfrm flipH="1">
            <a:off x="3323723" y="3123143"/>
            <a:ext cx="5544553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églalap 13"/>
          <p:cNvSpPr/>
          <p:nvPr/>
        </p:nvSpPr>
        <p:spPr>
          <a:xfrm>
            <a:off x="8977564" y="6356503"/>
            <a:ext cx="2884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2020-1-HU01-KA202-078848</a:t>
            </a:r>
            <a:endParaRPr lang="hu-HU" dirty="0">
              <a:solidFill>
                <a:schemeClr val="bg1">
                  <a:lumMod val="50000"/>
                </a:schemeClr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5162891" y="5460833"/>
            <a:ext cx="18662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hu-HU" sz="3000" dirty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2020-2023</a:t>
            </a:r>
            <a:endParaRPr lang="hu-HU" sz="3000" dirty="0">
              <a:solidFill>
                <a:schemeClr val="accent4">
                  <a:lumMod val="50000"/>
                </a:schemeClr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9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bbanás: 14 ágú 16">
            <a:extLst>
              <a:ext uri="{FF2B5EF4-FFF2-40B4-BE49-F238E27FC236}">
                <a16:creationId xmlns:a16="http://schemas.microsoft.com/office/drawing/2014/main" id="{F4F5ADB7-FA8A-4CD8-B4F9-6C7CE67B37F8}"/>
              </a:ext>
            </a:extLst>
          </p:cNvPr>
          <p:cNvSpPr/>
          <p:nvPr/>
        </p:nvSpPr>
        <p:spPr>
          <a:xfrm>
            <a:off x="7516787" y="4580301"/>
            <a:ext cx="3580190" cy="2156618"/>
          </a:xfrm>
          <a:prstGeom prst="irregularSeal2">
            <a:avLst/>
          </a:prstGeom>
          <a:solidFill>
            <a:srgbClr val="0AC1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5" name="Robbanás: 14 ágú 14">
            <a:extLst>
              <a:ext uri="{FF2B5EF4-FFF2-40B4-BE49-F238E27FC236}">
                <a16:creationId xmlns:a16="http://schemas.microsoft.com/office/drawing/2014/main" id="{8EB82D3A-1051-48E3-A6B8-DDB1E0687FA2}"/>
              </a:ext>
            </a:extLst>
          </p:cNvPr>
          <p:cNvSpPr/>
          <p:nvPr/>
        </p:nvSpPr>
        <p:spPr>
          <a:xfrm>
            <a:off x="1244044" y="4635612"/>
            <a:ext cx="3759199" cy="2156618"/>
          </a:xfrm>
          <a:prstGeom prst="irregularSeal2">
            <a:avLst/>
          </a:prstGeom>
          <a:solidFill>
            <a:srgbClr val="0AC1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4933243" y="1885261"/>
            <a:ext cx="5689601" cy="2427094"/>
          </a:xfrm>
          <a:prstGeom prst="rect">
            <a:avLst/>
          </a:prstGeom>
          <a:noFill/>
        </p:spPr>
        <p:txBody>
          <a:bodyPr wrap="square" lIns="0" tIns="0" rIns="0" bIns="0" numCol="1" spcCol="959784">
            <a:noAutofit/>
          </a:bodyPr>
          <a:lstStyle/>
          <a:p>
            <a:pPr algn="just">
              <a:defRPr/>
            </a:pPr>
            <a:r>
              <a:rPr lang="en-US" sz="3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 </a:t>
            </a:r>
          </a:p>
          <a:p>
            <a:pPr algn="just">
              <a:defRPr/>
            </a:pPr>
            <a:endParaRPr lang="en-US" sz="3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"/>
          <p:cNvSpPr>
            <a:spLocks/>
          </p:cNvSpPr>
          <p:nvPr/>
        </p:nvSpPr>
        <p:spPr bwMode="auto">
          <a:xfrm>
            <a:off x="3120734" y="1013046"/>
            <a:ext cx="5951501" cy="43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hu-HU" sz="2851" b="1" dirty="0" err="1">
                <a:solidFill>
                  <a:srgbClr val="E84C3C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  <a:sym typeface="Bebas Neue" charset="0"/>
              </a:rPr>
              <a:t>Dissemination</a:t>
            </a:r>
            <a:r>
              <a:rPr lang="hu-HU" sz="2851" b="1" dirty="0">
                <a:solidFill>
                  <a:srgbClr val="E84C3C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  <a:sym typeface="Bebas Neue" charset="0"/>
              </a:rPr>
              <a:t> 3 – Tasks due as IO1 closes</a:t>
            </a:r>
            <a:endParaRPr lang="en-US" sz="2851" b="1" dirty="0">
              <a:solidFill>
                <a:srgbClr val="E84C3C"/>
              </a:solidFill>
              <a:latin typeface="Calibri Light" panose="020F0302020204030204" pitchFamily="34" charset="0"/>
              <a:ea typeface="ＭＳ Ｐゴシック" charset="0"/>
              <a:cs typeface="Calibri Light" panose="020F0302020204030204" pitchFamily="34" charset="0"/>
              <a:sym typeface="Bebas Neue" charset="0"/>
            </a:endParaRPr>
          </a:p>
        </p:txBody>
      </p:sp>
      <p:cxnSp>
        <p:nvCxnSpPr>
          <p:cNvPr id="9" name="Straight Connector 31"/>
          <p:cNvCxnSpPr/>
          <p:nvPr/>
        </p:nvCxnSpPr>
        <p:spPr>
          <a:xfrm>
            <a:off x="4774643" y="1451756"/>
            <a:ext cx="457200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9915671" y="6404230"/>
            <a:ext cx="3013310" cy="3326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400" spc="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LS4VET</a:t>
            </a:r>
            <a:endParaRPr lang="id-ID" sz="1400" spc="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76B1033-ADB4-4C33-A267-675224762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048" y="506364"/>
            <a:ext cx="1660352" cy="347151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E36C7E65-7ECF-4786-A1FD-9CC19F862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67" y="1437645"/>
            <a:ext cx="8365065" cy="5102053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B4CBAA4D-7D9F-4BC8-94CB-7726E4C2A6F7}"/>
              </a:ext>
            </a:extLst>
          </p:cNvPr>
          <p:cNvSpPr txBox="1"/>
          <p:nvPr/>
        </p:nvSpPr>
        <p:spPr>
          <a:xfrm>
            <a:off x="10159999" y="1885261"/>
            <a:ext cx="1873957" cy="96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&amp; Quality Management Handbook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83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/>
          </p:cNvSpPr>
          <p:nvPr/>
        </p:nvSpPr>
        <p:spPr bwMode="auto">
          <a:xfrm>
            <a:off x="1847220" y="1013046"/>
            <a:ext cx="8498545" cy="43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hu-HU" sz="2851" b="1" dirty="0" err="1">
                <a:solidFill>
                  <a:srgbClr val="E84C3C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  <a:sym typeface="Bebas Neue" charset="0"/>
              </a:rPr>
              <a:t>Dissemination</a:t>
            </a:r>
            <a:r>
              <a:rPr lang="hu-HU" sz="2851" b="1" dirty="0">
                <a:solidFill>
                  <a:srgbClr val="E84C3C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  <a:sym typeface="Bebas Neue" charset="0"/>
              </a:rPr>
              <a:t> 3 – T</a:t>
            </a:r>
            <a:r>
              <a:rPr lang="en-US" sz="2851" b="1" dirty="0">
                <a:solidFill>
                  <a:srgbClr val="E84C3C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  <a:sym typeface="Bebas Neue" charset="0"/>
              </a:rPr>
              <a:t>ake every possibility to share IO1 results</a:t>
            </a:r>
          </a:p>
        </p:txBody>
      </p:sp>
      <p:cxnSp>
        <p:nvCxnSpPr>
          <p:cNvPr id="9" name="Straight Connector 31"/>
          <p:cNvCxnSpPr/>
          <p:nvPr/>
        </p:nvCxnSpPr>
        <p:spPr>
          <a:xfrm>
            <a:off x="4774643" y="1451756"/>
            <a:ext cx="457200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9915671" y="6404230"/>
            <a:ext cx="3013310" cy="3326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400" spc="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LS4VET</a:t>
            </a:r>
            <a:endParaRPr lang="id-ID" sz="1400" spc="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76B1033-ADB4-4C33-A267-675224762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048" y="506364"/>
            <a:ext cx="1660352" cy="347151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639BE8B0-4923-4912-A1D0-56FFF58E50C1}"/>
              </a:ext>
            </a:extLst>
          </p:cNvPr>
          <p:cNvSpPr txBox="1"/>
          <p:nvPr/>
        </p:nvSpPr>
        <p:spPr>
          <a:xfrm>
            <a:off x="546955" y="2274838"/>
            <a:ext cx="7337778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What?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Survey results in each country with conclusions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Details of the interviews’ summary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post repo</a:t>
            </a:r>
            <a:r>
              <a:rPr lang="hu-HU" dirty="0"/>
              <a:t>r</a:t>
            </a:r>
            <a:r>
              <a:rPr lang="en-US" dirty="0"/>
              <a:t>ting that such a survey has been carried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Factors taken into consideration when creating the model</a:t>
            </a:r>
            <a:r>
              <a:rPr lang="en-US" dirty="0"/>
              <a:t> 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97E846EA-9AD2-4F8C-B61B-8E1EF2923A98}"/>
              </a:ext>
            </a:extLst>
          </p:cNvPr>
          <p:cNvSpPr txBox="1"/>
          <p:nvPr/>
        </p:nvSpPr>
        <p:spPr>
          <a:xfrm>
            <a:off x="8436827" y="1817581"/>
            <a:ext cx="2671440" cy="39703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Where?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Partner’s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Academic journals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School magazines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School or institutional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Social media sites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Academic/professional websites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06EF809A-28C7-421C-947E-2D6DE5AC27B2}"/>
              </a:ext>
            </a:extLst>
          </p:cNvPr>
          <p:cNvSpPr txBox="1"/>
          <p:nvPr/>
        </p:nvSpPr>
        <p:spPr>
          <a:xfrm>
            <a:off x="546955" y="4926902"/>
            <a:ext cx="39818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 sharing the 1st Newsletter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By creating posts based on its content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Robbanás: 14 ágú 2">
            <a:extLst>
              <a:ext uri="{FF2B5EF4-FFF2-40B4-BE49-F238E27FC236}">
                <a16:creationId xmlns:a16="http://schemas.microsoft.com/office/drawing/2014/main" id="{9CBE4C72-05A9-4033-8BBF-9D454E2EEEFC}"/>
              </a:ext>
            </a:extLst>
          </p:cNvPr>
          <p:cNvSpPr/>
          <p:nvPr/>
        </p:nvSpPr>
        <p:spPr>
          <a:xfrm>
            <a:off x="65163" y="853515"/>
            <a:ext cx="1614311" cy="126879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5DB8804-C53A-4137-A5FD-29C81F8FE2BE}"/>
              </a:ext>
            </a:extLst>
          </p:cNvPr>
          <p:cNvSpPr txBox="1"/>
          <p:nvPr/>
        </p:nvSpPr>
        <p:spPr>
          <a:xfrm rot="19749993">
            <a:off x="430629" y="1251700"/>
            <a:ext cx="84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TIPS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179B500-DD99-4372-9DE2-2E6716C94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475" y="3888651"/>
            <a:ext cx="4451352" cy="207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0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" y="0"/>
            <a:ext cx="5078632" cy="67181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2">
                  <a:lumMod val="50000"/>
                </a:schemeClr>
              </a:gs>
              <a:gs pos="72000">
                <a:srgbClr val="283646"/>
              </a:gs>
              <a:gs pos="100000">
                <a:srgbClr val="283646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176" y="349156"/>
            <a:ext cx="4531548" cy="1325563"/>
          </a:xfrm>
        </p:spPr>
        <p:txBody>
          <a:bodyPr>
            <a:normAutofit/>
          </a:bodyPr>
          <a:lstStyle/>
          <a:p>
            <a:r>
              <a:rPr lang="hu-HU" sz="2851" b="1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Project </a:t>
            </a:r>
            <a:r>
              <a:rPr lang="hu-HU" sz="2851" b="1" dirty="0" err="1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basics</a:t>
            </a:r>
            <a:endParaRPr lang="hu-HU" sz="2851" b="1" dirty="0">
              <a:solidFill>
                <a:schemeClr val="bg1"/>
              </a:solidFill>
              <a:latin typeface="Calibri Light" panose="020F0302020204030204" pitchFamily="34" charset="0"/>
              <a:ea typeface="ＭＳ Ｐゴシック" charset="0"/>
              <a:cs typeface="Calibri Light" panose="020F0302020204030204" pitchFamily="34" charset="0"/>
            </a:endParaRPr>
          </a:p>
        </p:txBody>
      </p:sp>
      <p:cxnSp>
        <p:nvCxnSpPr>
          <p:cNvPr id="27" name="Straight Connector 31"/>
          <p:cNvCxnSpPr/>
          <p:nvPr/>
        </p:nvCxnSpPr>
        <p:spPr>
          <a:xfrm>
            <a:off x="505676" y="1286080"/>
            <a:ext cx="457200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385013" y="1448420"/>
            <a:ext cx="469361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Title</a:t>
            </a:r>
            <a:r>
              <a:rPr lang="en-US" dirty="0">
                <a:solidFill>
                  <a:schemeClr val="bg1"/>
                </a:solidFill>
              </a:rPr>
              <a:t>: Teachers’ Collaboration through Lesson Study for Improving the Quality of Vocational Education and Training</a:t>
            </a:r>
            <a:endParaRPr lang="en-US" dirty="0">
              <a:solidFill>
                <a:schemeClr val="bg1"/>
              </a:solidFill>
              <a:effectLst/>
            </a:endParaRPr>
          </a:p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Acronym</a:t>
            </a:r>
            <a:r>
              <a:rPr lang="en-US" dirty="0">
                <a:solidFill>
                  <a:schemeClr val="bg1"/>
                </a:solidFill>
              </a:rPr>
              <a:t>: LS4VET</a:t>
            </a:r>
            <a:endParaRPr lang="en-US" dirty="0">
              <a:solidFill>
                <a:schemeClr val="bg1"/>
              </a:solidFill>
              <a:effectLst/>
            </a:endParaRP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Project ID: </a:t>
            </a:r>
            <a:r>
              <a:rPr lang="en-US" dirty="0">
                <a:solidFill>
                  <a:schemeClr val="bg1"/>
                </a:solidFill>
              </a:rPr>
              <a:t>2020-1-HU01-KA202-078848</a:t>
            </a:r>
            <a:endParaRPr lang="en-US" dirty="0">
              <a:solidFill>
                <a:schemeClr val="bg1"/>
              </a:solidFill>
              <a:effectLst/>
            </a:endParaRP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Program: </a:t>
            </a:r>
            <a:r>
              <a:rPr lang="en-US" dirty="0">
                <a:solidFill>
                  <a:schemeClr val="bg1"/>
                </a:solidFill>
              </a:rPr>
              <a:t>Erasmus+ KA2</a:t>
            </a:r>
            <a:endParaRPr lang="en-US" dirty="0">
              <a:solidFill>
                <a:schemeClr val="bg1"/>
              </a:solidFill>
              <a:effectLst/>
            </a:endParaRP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Project Type: </a:t>
            </a:r>
            <a:r>
              <a:rPr lang="en-US" dirty="0">
                <a:solidFill>
                  <a:schemeClr val="bg1"/>
                </a:solidFill>
              </a:rPr>
              <a:t>Strategic Partnership</a:t>
            </a:r>
            <a:endParaRPr lang="en-US" dirty="0">
              <a:solidFill>
                <a:schemeClr val="bg1"/>
              </a:solidFill>
              <a:effectLst/>
            </a:endParaRP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Target group: </a:t>
            </a:r>
            <a:r>
              <a:rPr lang="en-US" dirty="0">
                <a:solidFill>
                  <a:schemeClr val="bg1"/>
                </a:solidFill>
              </a:rPr>
              <a:t>teachers and trainers working in VET schools</a:t>
            </a:r>
            <a:endParaRPr lang="en-US" dirty="0">
              <a:solidFill>
                <a:schemeClr val="bg1"/>
              </a:solidFill>
              <a:effectLst/>
            </a:endParaRP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Secondary target group: </a:t>
            </a:r>
            <a:r>
              <a:rPr lang="en-US" dirty="0">
                <a:solidFill>
                  <a:schemeClr val="bg1"/>
                </a:solidFill>
              </a:rPr>
              <a:t>teacher educators and student teachers</a:t>
            </a:r>
            <a:endParaRPr lang="en-US" dirty="0">
              <a:solidFill>
                <a:schemeClr val="bg1"/>
              </a:solidFill>
              <a:effectLst/>
            </a:endParaRP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Beneficiaries: </a:t>
            </a:r>
            <a:r>
              <a:rPr lang="en-US" dirty="0">
                <a:solidFill>
                  <a:schemeClr val="bg1"/>
                </a:solidFill>
              </a:rPr>
              <a:t>VET students</a:t>
            </a:r>
            <a:endParaRPr lang="en-US" dirty="0">
              <a:solidFill>
                <a:schemeClr val="bg1"/>
              </a:solidFill>
              <a:effectLst/>
            </a:endParaRP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Participant countries</a:t>
            </a:r>
            <a:r>
              <a:rPr lang="en-US" dirty="0">
                <a:solidFill>
                  <a:schemeClr val="bg1"/>
                </a:solidFill>
              </a:rPr>
              <a:t>: Austria, Hungary, Malta, Netherlands</a:t>
            </a:r>
            <a:endParaRPr lang="en-US" dirty="0">
              <a:solidFill>
                <a:schemeClr val="bg1"/>
              </a:solidFill>
              <a:effectLst/>
            </a:endParaRP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Project start: </a:t>
            </a:r>
            <a:r>
              <a:rPr lang="en-US" dirty="0">
                <a:solidFill>
                  <a:schemeClr val="bg1"/>
                </a:solidFill>
              </a:rPr>
              <a:t>1 September 2020</a:t>
            </a:r>
            <a:endParaRPr lang="en-US" dirty="0">
              <a:solidFill>
                <a:schemeClr val="bg1"/>
              </a:solidFill>
              <a:effectLst/>
            </a:endParaRP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Project end: </a:t>
            </a:r>
            <a:r>
              <a:rPr lang="en-US" dirty="0">
                <a:solidFill>
                  <a:schemeClr val="bg1"/>
                </a:solidFill>
              </a:rPr>
              <a:t>31 August 2023</a:t>
            </a:r>
            <a:endParaRPr lang="en-US" dirty="0">
              <a:solidFill>
                <a:schemeClr val="bg1"/>
              </a:solidFill>
              <a:effectLst/>
            </a:endParaRPr>
          </a:p>
          <a:p>
            <a:endParaRPr lang="hu-HU" dirty="0"/>
          </a:p>
        </p:txBody>
      </p:sp>
      <p:sp>
        <p:nvSpPr>
          <p:cNvPr id="15" name="Cím 1"/>
          <p:cNvSpPr txBox="1">
            <a:spLocks/>
          </p:cNvSpPr>
          <p:nvPr/>
        </p:nvSpPr>
        <p:spPr>
          <a:xfrm>
            <a:off x="5459807" y="349156"/>
            <a:ext cx="45315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51" b="1" dirty="0">
                <a:solidFill>
                  <a:srgbClr val="E84C3C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Project </a:t>
            </a:r>
            <a:r>
              <a:rPr lang="hu-HU" sz="2851" b="1" dirty="0" err="1">
                <a:solidFill>
                  <a:srgbClr val="E84C3C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coordinator</a:t>
            </a:r>
            <a:endParaRPr lang="hu-HU" sz="2851" b="1" dirty="0">
              <a:solidFill>
                <a:srgbClr val="E84C3C"/>
              </a:solidFill>
              <a:latin typeface="Calibri Light" panose="020F0302020204030204" pitchFamily="34" charset="0"/>
              <a:ea typeface="ＭＳ Ｐゴシック" charset="0"/>
              <a:cs typeface="Calibri Light" panose="020F030202020403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459807" y="1339988"/>
            <a:ext cx="64755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Project coordinator: </a:t>
            </a:r>
            <a:r>
              <a:rPr lang="en-US" b="1" dirty="0"/>
              <a:t>ELTE - Faculty of Education and Psychology, Institute of Intercultural Psychology and Education</a:t>
            </a:r>
            <a:endParaRPr lang="en-US" b="1" dirty="0">
              <a:effectLst/>
            </a:endParaRP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Project leader: </a:t>
            </a:r>
            <a:r>
              <a:rPr lang="en-US" dirty="0"/>
              <a:t>Prof. Dr. </a:t>
            </a:r>
            <a:r>
              <a:rPr lang="en-US" dirty="0" err="1"/>
              <a:t>János</a:t>
            </a:r>
            <a:r>
              <a:rPr lang="en-US" dirty="0"/>
              <a:t> </a:t>
            </a:r>
            <a:r>
              <a:rPr lang="en-US" dirty="0" err="1"/>
              <a:t>Győri</a:t>
            </a:r>
            <a:endParaRPr lang="hu-HU" dirty="0"/>
          </a:p>
          <a:p>
            <a:r>
              <a:rPr lang="hu-HU" dirty="0">
                <a:solidFill>
                  <a:schemeClr val="accent3">
                    <a:lumMod val="50000"/>
                  </a:schemeClr>
                </a:solidFill>
              </a:rPr>
              <a:t>Project </a:t>
            </a:r>
            <a:r>
              <a:rPr lang="hu-HU" dirty="0" err="1">
                <a:solidFill>
                  <a:schemeClr val="accent3">
                    <a:lumMod val="50000"/>
                  </a:schemeClr>
                </a:solidFill>
              </a:rPr>
              <a:t>coordinator</a:t>
            </a:r>
            <a:r>
              <a:rPr lang="hu-H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3">
                    <a:lumMod val="50000"/>
                  </a:schemeClr>
                </a:solidFill>
              </a:rPr>
              <a:t>contact</a:t>
            </a:r>
            <a:r>
              <a:rPr lang="hu-H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3">
                    <a:lumMod val="50000"/>
                  </a:schemeClr>
                </a:solidFill>
              </a:rPr>
              <a:t>person</a:t>
            </a:r>
            <a:r>
              <a:rPr lang="hu-HU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hu-HU" dirty="0"/>
              <a:t> Eszter Bükki</a:t>
            </a:r>
            <a:endParaRPr lang="hu-HU" dirty="0">
              <a:effectLst/>
            </a:endParaRPr>
          </a:p>
          <a:p>
            <a:r>
              <a:rPr lang="hu-HU" dirty="0" err="1">
                <a:solidFill>
                  <a:schemeClr val="accent3">
                    <a:lumMod val="50000"/>
                  </a:schemeClr>
                </a:solidFill>
              </a:rPr>
              <a:t>Address</a:t>
            </a:r>
            <a:r>
              <a:rPr lang="hu-HU" dirty="0"/>
              <a:t>: 23-27 Kazinczy u. Budapest 1075, Hungary</a:t>
            </a:r>
            <a:endParaRPr lang="hu-HU" dirty="0">
              <a:effectLst/>
            </a:endParaRPr>
          </a:p>
          <a:p>
            <a:r>
              <a:rPr lang="hu-HU" dirty="0">
                <a:solidFill>
                  <a:schemeClr val="accent3">
                    <a:lumMod val="50000"/>
                  </a:schemeClr>
                </a:solidFill>
              </a:rPr>
              <a:t>E-mail: </a:t>
            </a:r>
            <a:r>
              <a:rPr lang="hu-HU" dirty="0"/>
              <a:t>ls4vet@ppk.elte.hu </a:t>
            </a:r>
            <a:endParaRPr lang="hu-HU" dirty="0">
              <a:effectLst/>
            </a:endParaRPr>
          </a:p>
          <a:p>
            <a:r>
              <a:rPr lang="hu-HU" dirty="0" err="1">
                <a:solidFill>
                  <a:schemeClr val="accent3">
                    <a:lumMod val="50000"/>
                  </a:schemeClr>
                </a:solidFill>
              </a:rPr>
              <a:t>Phone</a:t>
            </a:r>
            <a:r>
              <a:rPr lang="hu-HU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hu-HU" dirty="0"/>
              <a:t>+ (36-1) 461-4500 / 3895</a:t>
            </a:r>
            <a:endParaRPr lang="hu-HU" dirty="0">
              <a:effectLst/>
            </a:endParaRPr>
          </a:p>
        </p:txBody>
      </p:sp>
      <p:cxnSp>
        <p:nvCxnSpPr>
          <p:cNvPr id="18" name="Straight Connector 31"/>
          <p:cNvCxnSpPr/>
          <p:nvPr/>
        </p:nvCxnSpPr>
        <p:spPr>
          <a:xfrm>
            <a:off x="5638800" y="1286080"/>
            <a:ext cx="457200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5459807" y="4196946"/>
            <a:ext cx="65878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err="1">
                <a:solidFill>
                  <a:srgbClr val="283646"/>
                </a:solidFill>
                <a:hlinkClick r:id="rId2"/>
              </a:rPr>
              <a:t>iTStudy</a:t>
            </a:r>
            <a:r>
              <a:rPr lang="hu-HU" u="sng" dirty="0">
                <a:solidFill>
                  <a:srgbClr val="283646"/>
                </a:solidFill>
                <a:hlinkClick r:id="rId2"/>
              </a:rPr>
              <a:t> Hungary </a:t>
            </a:r>
            <a:r>
              <a:rPr lang="hu-HU" u="sng" dirty="0" err="1">
                <a:solidFill>
                  <a:srgbClr val="283646"/>
                </a:solidFill>
                <a:hlinkClick r:id="rId2"/>
              </a:rPr>
              <a:t>Educational</a:t>
            </a:r>
            <a:r>
              <a:rPr lang="hu-HU" u="sng" dirty="0">
                <a:solidFill>
                  <a:srgbClr val="283646"/>
                </a:solidFill>
                <a:hlinkClick r:id="rId2"/>
              </a:rPr>
              <a:t> and Research Centre Ltd.</a:t>
            </a:r>
            <a:r>
              <a:rPr lang="hu-HU" dirty="0">
                <a:solidFill>
                  <a:srgbClr val="283646"/>
                </a:solidFill>
              </a:rPr>
              <a:t> (Hungary)</a:t>
            </a:r>
          </a:p>
          <a:p>
            <a:r>
              <a:rPr lang="hu-HU" u="sng" dirty="0">
                <a:solidFill>
                  <a:srgbClr val="283646"/>
                </a:solidFill>
                <a:hlinkClick r:id="rId3"/>
              </a:rPr>
              <a:t>Neumann János Computer Science </a:t>
            </a:r>
            <a:r>
              <a:rPr lang="hu-HU" u="sng" dirty="0" err="1">
                <a:solidFill>
                  <a:srgbClr val="283646"/>
                </a:solidFill>
                <a:hlinkClick r:id="rId3"/>
              </a:rPr>
              <a:t>Technical</a:t>
            </a:r>
            <a:r>
              <a:rPr lang="hu-HU" u="sng" dirty="0">
                <a:solidFill>
                  <a:srgbClr val="283646"/>
                </a:solidFill>
                <a:hlinkClick r:id="rId3"/>
              </a:rPr>
              <a:t> </a:t>
            </a:r>
            <a:r>
              <a:rPr lang="hu-HU" u="sng" dirty="0" err="1">
                <a:solidFill>
                  <a:srgbClr val="283646"/>
                </a:solidFill>
                <a:hlinkClick r:id="rId3"/>
              </a:rPr>
              <a:t>School</a:t>
            </a:r>
            <a:r>
              <a:rPr lang="hu-HU" dirty="0">
                <a:solidFill>
                  <a:srgbClr val="283646"/>
                </a:solidFill>
              </a:rPr>
              <a:t> (Hungary)</a:t>
            </a:r>
          </a:p>
          <a:p>
            <a:r>
              <a:rPr lang="hu-HU" u="sng" dirty="0" err="1">
                <a:solidFill>
                  <a:srgbClr val="283646"/>
                </a:solidFill>
                <a:hlinkClick r:id="rId4"/>
              </a:rPr>
              <a:t>Pedagogische</a:t>
            </a:r>
            <a:r>
              <a:rPr lang="hu-HU" u="sng" dirty="0">
                <a:solidFill>
                  <a:srgbClr val="283646"/>
                </a:solidFill>
                <a:hlinkClick r:id="rId4"/>
              </a:rPr>
              <a:t> </a:t>
            </a:r>
            <a:r>
              <a:rPr lang="hu-HU" u="sng" dirty="0" err="1">
                <a:solidFill>
                  <a:srgbClr val="283646"/>
                </a:solidFill>
                <a:hlinkClick r:id="rId4"/>
              </a:rPr>
              <a:t>Hochshule</a:t>
            </a:r>
            <a:r>
              <a:rPr lang="hu-HU" u="sng" dirty="0">
                <a:solidFill>
                  <a:srgbClr val="283646"/>
                </a:solidFill>
                <a:hlinkClick r:id="rId4"/>
              </a:rPr>
              <a:t> </a:t>
            </a:r>
            <a:r>
              <a:rPr lang="hu-HU" u="sng" dirty="0" err="1">
                <a:solidFill>
                  <a:srgbClr val="283646"/>
                </a:solidFill>
                <a:hlinkClick r:id="rId4"/>
              </a:rPr>
              <a:t>Niederösterreich</a:t>
            </a:r>
            <a:r>
              <a:rPr lang="hu-HU" dirty="0">
                <a:solidFill>
                  <a:srgbClr val="283646"/>
                </a:solidFill>
              </a:rPr>
              <a:t> (</a:t>
            </a:r>
            <a:r>
              <a:rPr lang="hu-HU" dirty="0" err="1">
                <a:solidFill>
                  <a:srgbClr val="283646"/>
                </a:solidFill>
              </a:rPr>
              <a:t>Austria</a:t>
            </a:r>
            <a:r>
              <a:rPr lang="hu-HU" dirty="0">
                <a:solidFill>
                  <a:srgbClr val="283646"/>
                </a:solidFill>
              </a:rPr>
              <a:t>)</a:t>
            </a:r>
            <a:endParaRPr lang="hu-HU" dirty="0">
              <a:solidFill>
                <a:srgbClr val="283646"/>
              </a:solidFill>
              <a:effectLst/>
            </a:endParaRPr>
          </a:p>
          <a:p>
            <a:r>
              <a:rPr lang="hu-HU" u="sng" dirty="0" err="1">
                <a:solidFill>
                  <a:srgbClr val="283646"/>
                </a:solidFill>
                <a:hlinkClick r:id="rId5"/>
              </a:rPr>
              <a:t>Vocational</a:t>
            </a:r>
            <a:r>
              <a:rPr lang="hu-HU" u="sng" dirty="0">
                <a:solidFill>
                  <a:srgbClr val="283646"/>
                </a:solidFill>
                <a:hlinkClick r:id="rId5"/>
              </a:rPr>
              <a:t> </a:t>
            </a:r>
            <a:r>
              <a:rPr lang="hu-HU" u="sng" dirty="0" err="1">
                <a:solidFill>
                  <a:srgbClr val="283646"/>
                </a:solidFill>
                <a:hlinkClick r:id="rId5"/>
              </a:rPr>
              <a:t>School</a:t>
            </a:r>
            <a:r>
              <a:rPr lang="hu-HU" u="sng" dirty="0">
                <a:solidFill>
                  <a:srgbClr val="283646"/>
                </a:solidFill>
                <a:hlinkClick r:id="rId5"/>
              </a:rPr>
              <a:t> Baden </a:t>
            </a:r>
            <a:r>
              <a:rPr lang="hu-HU" u="sng" dirty="0" err="1">
                <a:solidFill>
                  <a:srgbClr val="283646"/>
                </a:solidFill>
                <a:hlinkClick r:id="rId5"/>
              </a:rPr>
              <a:t>Lower</a:t>
            </a:r>
            <a:r>
              <a:rPr lang="hu-HU" u="sng" dirty="0">
                <a:solidFill>
                  <a:srgbClr val="283646"/>
                </a:solidFill>
                <a:hlinkClick r:id="rId5"/>
              </a:rPr>
              <a:t> </a:t>
            </a:r>
            <a:r>
              <a:rPr lang="hu-HU" u="sng" dirty="0" err="1">
                <a:solidFill>
                  <a:srgbClr val="283646"/>
                </a:solidFill>
                <a:hlinkClick r:id="rId5"/>
              </a:rPr>
              <a:t>Austria</a:t>
            </a:r>
            <a:r>
              <a:rPr lang="hu-HU" dirty="0">
                <a:solidFill>
                  <a:srgbClr val="283646"/>
                </a:solidFill>
              </a:rPr>
              <a:t> (</a:t>
            </a:r>
            <a:r>
              <a:rPr lang="hu-HU" dirty="0" err="1">
                <a:solidFill>
                  <a:srgbClr val="283646"/>
                </a:solidFill>
              </a:rPr>
              <a:t>Austria</a:t>
            </a:r>
            <a:r>
              <a:rPr lang="hu-HU" dirty="0">
                <a:solidFill>
                  <a:srgbClr val="283646"/>
                </a:solidFill>
              </a:rPr>
              <a:t>)</a:t>
            </a:r>
            <a:endParaRPr lang="hu-HU" dirty="0">
              <a:solidFill>
                <a:srgbClr val="283646"/>
              </a:solidFill>
              <a:effectLst/>
            </a:endParaRPr>
          </a:p>
          <a:p>
            <a:r>
              <a:rPr lang="hu-HU" u="sng" dirty="0" err="1">
                <a:solidFill>
                  <a:srgbClr val="283646"/>
                </a:solidFill>
                <a:hlinkClick r:id="rId6"/>
              </a:rPr>
              <a:t>Universita</a:t>
            </a:r>
            <a:r>
              <a:rPr lang="hu-HU" u="sng" dirty="0">
                <a:solidFill>
                  <a:srgbClr val="283646"/>
                </a:solidFill>
                <a:hlinkClick r:id="rId6"/>
              </a:rPr>
              <a:t> </a:t>
            </a:r>
            <a:r>
              <a:rPr lang="hu-HU" u="sng" dirty="0" err="1">
                <a:solidFill>
                  <a:srgbClr val="283646"/>
                </a:solidFill>
                <a:hlinkClick r:id="rId6"/>
              </a:rPr>
              <a:t>ta</a:t>
            </a:r>
            <a:r>
              <a:rPr lang="hu-HU" u="sng" dirty="0">
                <a:solidFill>
                  <a:srgbClr val="283646"/>
                </a:solidFill>
                <a:hlinkClick r:id="rId6"/>
              </a:rPr>
              <a:t> </a:t>
            </a:r>
            <a:r>
              <a:rPr lang="hu-HU" u="sng" dirty="0" err="1">
                <a:solidFill>
                  <a:srgbClr val="283646"/>
                </a:solidFill>
                <a:hlinkClick r:id="rId6"/>
              </a:rPr>
              <a:t>Malta</a:t>
            </a:r>
            <a:r>
              <a:rPr lang="hu-HU" dirty="0">
                <a:solidFill>
                  <a:srgbClr val="283646"/>
                </a:solidFill>
              </a:rPr>
              <a:t> (</a:t>
            </a:r>
            <a:r>
              <a:rPr lang="hu-HU" dirty="0" err="1">
                <a:solidFill>
                  <a:srgbClr val="283646"/>
                </a:solidFill>
              </a:rPr>
              <a:t>Malta</a:t>
            </a:r>
            <a:r>
              <a:rPr lang="hu-HU" dirty="0">
                <a:solidFill>
                  <a:srgbClr val="283646"/>
                </a:solidFill>
              </a:rPr>
              <a:t>)</a:t>
            </a:r>
            <a:endParaRPr lang="hu-HU" dirty="0">
              <a:solidFill>
                <a:srgbClr val="283646"/>
              </a:solidFill>
              <a:effectLst/>
            </a:endParaRPr>
          </a:p>
          <a:p>
            <a:r>
              <a:rPr lang="hu-HU" u="sng" dirty="0">
                <a:solidFill>
                  <a:srgbClr val="283646"/>
                </a:solidFill>
                <a:hlinkClick r:id="rId7"/>
              </a:rPr>
              <a:t>Institute of </a:t>
            </a:r>
            <a:r>
              <a:rPr lang="hu-HU" u="sng" dirty="0" err="1">
                <a:solidFill>
                  <a:srgbClr val="283646"/>
                </a:solidFill>
                <a:hlinkClick r:id="rId7"/>
              </a:rPr>
              <a:t>Tourism</a:t>
            </a:r>
            <a:r>
              <a:rPr lang="hu-HU" u="sng" dirty="0">
                <a:solidFill>
                  <a:srgbClr val="283646"/>
                </a:solidFill>
                <a:hlinkClick r:id="rId7"/>
              </a:rPr>
              <a:t> </a:t>
            </a:r>
            <a:r>
              <a:rPr lang="hu-HU" u="sng" dirty="0" err="1">
                <a:solidFill>
                  <a:srgbClr val="283646"/>
                </a:solidFill>
                <a:hlinkClick r:id="rId7"/>
              </a:rPr>
              <a:t>Studies</a:t>
            </a:r>
            <a:r>
              <a:rPr lang="hu-HU" dirty="0">
                <a:solidFill>
                  <a:srgbClr val="283646"/>
                </a:solidFill>
              </a:rPr>
              <a:t> (</a:t>
            </a:r>
            <a:r>
              <a:rPr lang="hu-HU" dirty="0" err="1">
                <a:solidFill>
                  <a:srgbClr val="283646"/>
                </a:solidFill>
              </a:rPr>
              <a:t>Malta</a:t>
            </a:r>
            <a:r>
              <a:rPr lang="hu-HU" dirty="0">
                <a:solidFill>
                  <a:srgbClr val="283646"/>
                </a:solidFill>
              </a:rPr>
              <a:t>)</a:t>
            </a:r>
            <a:endParaRPr lang="hu-HU" dirty="0">
              <a:solidFill>
                <a:srgbClr val="283646"/>
              </a:solidFill>
              <a:effectLst/>
            </a:endParaRPr>
          </a:p>
          <a:p>
            <a:r>
              <a:rPr lang="hu-HU" u="sng" dirty="0">
                <a:solidFill>
                  <a:srgbClr val="283646"/>
                </a:solidFill>
                <a:hlinkClick r:id="rId8"/>
              </a:rPr>
              <a:t>University of </a:t>
            </a:r>
            <a:r>
              <a:rPr lang="hu-HU" u="sng" dirty="0" err="1">
                <a:solidFill>
                  <a:srgbClr val="283646"/>
                </a:solidFill>
                <a:hlinkClick r:id="rId8"/>
              </a:rPr>
              <a:t>Applied</a:t>
            </a:r>
            <a:r>
              <a:rPr lang="hu-HU" u="sng" dirty="0">
                <a:solidFill>
                  <a:srgbClr val="283646"/>
                </a:solidFill>
                <a:hlinkClick r:id="rId8"/>
              </a:rPr>
              <a:t> </a:t>
            </a:r>
            <a:r>
              <a:rPr lang="hu-HU" u="sng" dirty="0" err="1">
                <a:solidFill>
                  <a:srgbClr val="283646"/>
                </a:solidFill>
                <a:hlinkClick r:id="rId8"/>
              </a:rPr>
              <a:t>Sciences</a:t>
            </a:r>
            <a:r>
              <a:rPr lang="hu-HU" u="sng" dirty="0">
                <a:solidFill>
                  <a:srgbClr val="283646"/>
                </a:solidFill>
                <a:hlinkClick r:id="rId8"/>
              </a:rPr>
              <a:t> Utrecht</a:t>
            </a:r>
            <a:r>
              <a:rPr lang="hu-HU" dirty="0">
                <a:solidFill>
                  <a:srgbClr val="283646"/>
                </a:solidFill>
              </a:rPr>
              <a:t> (</a:t>
            </a:r>
            <a:r>
              <a:rPr lang="hu-HU" dirty="0" err="1">
                <a:solidFill>
                  <a:srgbClr val="283646"/>
                </a:solidFill>
              </a:rPr>
              <a:t>Netherland</a:t>
            </a:r>
            <a:r>
              <a:rPr lang="hu-HU" dirty="0">
                <a:solidFill>
                  <a:srgbClr val="283646"/>
                </a:solidFill>
              </a:rPr>
              <a:t>)</a:t>
            </a:r>
          </a:p>
          <a:p>
            <a:r>
              <a:rPr lang="hu-HU" u="sng" dirty="0" err="1">
                <a:solidFill>
                  <a:srgbClr val="283646"/>
                </a:solidFill>
                <a:hlinkClick r:id="rId9"/>
              </a:rPr>
              <a:t>Stichting</a:t>
            </a:r>
            <a:r>
              <a:rPr lang="hu-HU" u="sng" dirty="0">
                <a:solidFill>
                  <a:srgbClr val="283646"/>
                </a:solidFill>
                <a:hlinkClick r:id="rId9"/>
              </a:rPr>
              <a:t> </a:t>
            </a:r>
            <a:r>
              <a:rPr lang="hu-HU" u="sng" dirty="0" err="1">
                <a:solidFill>
                  <a:srgbClr val="283646"/>
                </a:solidFill>
                <a:hlinkClick r:id="rId9"/>
              </a:rPr>
              <a:t>Landstede</a:t>
            </a:r>
            <a:r>
              <a:rPr lang="hu-HU" dirty="0">
                <a:solidFill>
                  <a:srgbClr val="283646"/>
                </a:solidFill>
                <a:hlinkClick r:id="rId9"/>
              </a:rPr>
              <a:t> </a:t>
            </a:r>
            <a:r>
              <a:rPr lang="hu-HU" dirty="0">
                <a:solidFill>
                  <a:srgbClr val="283646"/>
                </a:solidFill>
              </a:rPr>
              <a:t>(</a:t>
            </a:r>
            <a:r>
              <a:rPr lang="hu-HU" dirty="0" err="1">
                <a:solidFill>
                  <a:srgbClr val="283646"/>
                </a:solidFill>
              </a:rPr>
              <a:t>Netherland</a:t>
            </a:r>
            <a:r>
              <a:rPr lang="hu-HU" dirty="0">
                <a:solidFill>
                  <a:srgbClr val="283646"/>
                </a:solidFill>
              </a:rPr>
              <a:t>)</a:t>
            </a:r>
          </a:p>
          <a:p>
            <a:r>
              <a:rPr lang="hu-HU" dirty="0">
                <a:solidFill>
                  <a:srgbClr val="283646"/>
                </a:solidFill>
                <a:effectLst/>
                <a:hlinkClick r:id="rId10"/>
              </a:rPr>
              <a:t>HTL Wiener </a:t>
            </a:r>
            <a:r>
              <a:rPr lang="hu-HU" dirty="0" err="1">
                <a:solidFill>
                  <a:srgbClr val="283646"/>
                </a:solidFill>
                <a:effectLst/>
                <a:hlinkClick r:id="rId10"/>
              </a:rPr>
              <a:t>Neustadt</a:t>
            </a:r>
            <a:r>
              <a:rPr lang="hu-HU" dirty="0">
                <a:solidFill>
                  <a:srgbClr val="283646"/>
                </a:solidFill>
                <a:effectLst/>
              </a:rPr>
              <a:t> (</a:t>
            </a:r>
            <a:r>
              <a:rPr lang="hu-HU" dirty="0" err="1">
                <a:solidFill>
                  <a:srgbClr val="283646"/>
                </a:solidFill>
                <a:effectLst/>
              </a:rPr>
              <a:t>Austria</a:t>
            </a:r>
            <a:r>
              <a:rPr lang="hu-HU">
                <a:solidFill>
                  <a:srgbClr val="283646"/>
                </a:solidFill>
                <a:effectLst/>
              </a:rPr>
              <a:t>) – </a:t>
            </a:r>
            <a:r>
              <a:rPr lang="hu-HU" dirty="0" err="1">
                <a:solidFill>
                  <a:srgbClr val="283646"/>
                </a:solidFill>
                <a:effectLst/>
              </a:rPr>
              <a:t>as</a:t>
            </a:r>
            <a:r>
              <a:rPr lang="hu-HU" dirty="0">
                <a:solidFill>
                  <a:srgbClr val="283646"/>
                </a:solidFill>
                <a:effectLst/>
              </a:rPr>
              <a:t> </a:t>
            </a:r>
            <a:r>
              <a:rPr lang="hu-HU" dirty="0" err="1">
                <a:solidFill>
                  <a:srgbClr val="283646"/>
                </a:solidFill>
                <a:effectLst/>
              </a:rPr>
              <a:t>associated</a:t>
            </a:r>
            <a:r>
              <a:rPr lang="hu-HU" dirty="0">
                <a:solidFill>
                  <a:srgbClr val="283646"/>
                </a:solidFill>
                <a:effectLst/>
              </a:rPr>
              <a:t> partner </a:t>
            </a:r>
            <a:r>
              <a:rPr lang="hu-HU" dirty="0" err="1">
                <a:solidFill>
                  <a:srgbClr val="283646"/>
                </a:solidFill>
                <a:effectLst/>
              </a:rPr>
              <a:t>to</a:t>
            </a:r>
            <a:r>
              <a:rPr lang="hu-HU" dirty="0">
                <a:solidFill>
                  <a:srgbClr val="283646"/>
                </a:solidFill>
                <a:effectLst/>
              </a:rPr>
              <a:t> </a:t>
            </a:r>
            <a:r>
              <a:rPr lang="hu-HU" dirty="0" err="1">
                <a:solidFill>
                  <a:srgbClr val="283646"/>
                </a:solidFill>
                <a:effectLst/>
              </a:rPr>
              <a:t>the</a:t>
            </a:r>
            <a:r>
              <a:rPr lang="hu-HU" dirty="0">
                <a:solidFill>
                  <a:srgbClr val="283646"/>
                </a:solidFill>
                <a:effectLst/>
              </a:rPr>
              <a:t> project</a:t>
            </a:r>
          </a:p>
          <a:p>
            <a:endParaRPr lang="hu-HU" dirty="0"/>
          </a:p>
        </p:txBody>
      </p:sp>
      <p:sp>
        <p:nvSpPr>
          <p:cNvPr id="20" name="Cím 1"/>
          <p:cNvSpPr txBox="1">
            <a:spLocks/>
          </p:cNvSpPr>
          <p:nvPr/>
        </p:nvSpPr>
        <p:spPr>
          <a:xfrm>
            <a:off x="5459807" y="3186295"/>
            <a:ext cx="45315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51" b="1" dirty="0" err="1">
                <a:solidFill>
                  <a:srgbClr val="283646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Partners</a:t>
            </a:r>
            <a:endParaRPr lang="hu-HU" sz="2851" b="1" dirty="0">
              <a:solidFill>
                <a:srgbClr val="283646"/>
              </a:solidFill>
              <a:latin typeface="Calibri Light" panose="020F0302020204030204" pitchFamily="34" charset="0"/>
              <a:ea typeface="ＭＳ Ｐゴシック" charset="0"/>
              <a:cs typeface="Calibri Light" panose="020F0302020204030204" pitchFamily="34" charset="0"/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595" y="349156"/>
            <a:ext cx="1660352" cy="347151"/>
          </a:xfrm>
          <a:prstGeom prst="rect">
            <a:avLst/>
          </a:prstGeom>
        </p:spPr>
      </p:pic>
      <p:cxnSp>
        <p:nvCxnSpPr>
          <p:cNvPr id="22" name="Straight Connector 31"/>
          <p:cNvCxnSpPr/>
          <p:nvPr/>
        </p:nvCxnSpPr>
        <p:spPr>
          <a:xfrm>
            <a:off x="5590674" y="4143511"/>
            <a:ext cx="457200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ép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45" y="226502"/>
            <a:ext cx="2598821" cy="53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6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5" grpId="0"/>
      <p:bldP spid="11" grpId="0"/>
      <p:bldP spid="12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1581148" y="3115556"/>
            <a:ext cx="932553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5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THANK YOU</a:t>
            </a:r>
            <a:r>
              <a:rPr lang="hu-HU" sz="5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FOR WATCHING</a:t>
            </a:r>
            <a:endParaRPr lang="id-ID" sz="5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67736" y="2258690"/>
            <a:ext cx="3552361" cy="3299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000" dirty="0">
                <a:solidFill>
                  <a:srgbClr val="00B0F0"/>
                </a:solidFill>
              </a:rPr>
              <a:t>Presented by </a:t>
            </a:r>
            <a:r>
              <a:rPr lang="hu-HU" sz="2000" dirty="0">
                <a:solidFill>
                  <a:srgbClr val="00B0F0"/>
                </a:solidFill>
              </a:rPr>
              <a:t>…..</a:t>
            </a:r>
            <a:endParaRPr lang="id-ID" sz="2000" dirty="0">
              <a:solidFill>
                <a:srgbClr val="00B0F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06787" y="6227767"/>
            <a:ext cx="3013310" cy="3326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400" spc="600" dirty="0">
                <a:solidFill>
                  <a:schemeClr val="bg1"/>
                </a:solidFill>
                <a:latin typeface="+mn-lt"/>
              </a:rPr>
              <a:t>LS4VET</a:t>
            </a:r>
            <a:endParaRPr lang="id-ID" sz="1400" spc="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001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1028428" y="3598430"/>
            <a:ext cx="595149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altLang="ko-KR" sz="2500" dirty="0" err="1">
                <a:solidFill>
                  <a:schemeClr val="bg1"/>
                </a:solidFill>
              </a:rPr>
              <a:t>Dissemination</a:t>
            </a:r>
            <a:r>
              <a:rPr lang="hu-HU" altLang="ko-KR" sz="2500" dirty="0">
                <a:solidFill>
                  <a:schemeClr val="bg1"/>
                </a:solidFill>
              </a:rPr>
              <a:t> </a:t>
            </a:r>
            <a:r>
              <a:rPr lang="hu-HU" altLang="ko-KR" sz="2500" dirty="0" err="1">
                <a:solidFill>
                  <a:schemeClr val="bg1"/>
                </a:solidFill>
              </a:rPr>
              <a:t>Report</a:t>
            </a:r>
            <a:endParaRPr lang="hu-HU" altLang="ko-KR" sz="2500" dirty="0">
              <a:solidFill>
                <a:schemeClr val="bg1"/>
              </a:solidFill>
            </a:endParaRPr>
          </a:p>
          <a:p>
            <a:pPr lvl="0"/>
            <a:r>
              <a:rPr lang="hu-HU" altLang="ko-KR" sz="2500" dirty="0" err="1">
                <a:solidFill>
                  <a:schemeClr val="bg1"/>
                </a:solidFill>
              </a:rPr>
              <a:t>For</a:t>
            </a:r>
            <a:r>
              <a:rPr lang="hu-HU" altLang="ko-KR" sz="2500" dirty="0">
                <a:solidFill>
                  <a:schemeClr val="bg1"/>
                </a:solidFill>
              </a:rPr>
              <a:t> </a:t>
            </a:r>
            <a:r>
              <a:rPr lang="hu-HU" altLang="ko-KR" sz="2500" dirty="0" err="1">
                <a:solidFill>
                  <a:schemeClr val="bg1"/>
                </a:solidFill>
              </a:rPr>
              <a:t>the</a:t>
            </a:r>
            <a:r>
              <a:rPr lang="hu-HU" altLang="ko-KR" sz="2500" dirty="0">
                <a:solidFill>
                  <a:schemeClr val="bg1"/>
                </a:solidFill>
              </a:rPr>
              <a:t> 2nd partner meeting</a:t>
            </a:r>
          </a:p>
          <a:p>
            <a:pPr lvl="0"/>
            <a:r>
              <a:rPr lang="hu-HU" altLang="ko-KR" sz="2500" dirty="0">
                <a:solidFill>
                  <a:schemeClr val="bg1"/>
                </a:solidFill>
              </a:rPr>
              <a:t>27 May 2021</a:t>
            </a:r>
            <a:endParaRPr lang="en-US" altLang="ko-KR" sz="2500" dirty="0">
              <a:solidFill>
                <a:schemeClr val="bg1"/>
              </a:solidFill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1028428" y="2496474"/>
            <a:ext cx="54449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000" dirty="0" err="1">
                <a:solidFill>
                  <a:schemeClr val="bg2"/>
                </a:solidFill>
                <a:latin typeface="+mj-lt"/>
              </a:rPr>
              <a:t>Section</a:t>
            </a:r>
            <a:r>
              <a:rPr lang="hu-HU" sz="5000" dirty="0">
                <a:solidFill>
                  <a:schemeClr val="bg2"/>
                </a:solidFill>
                <a:latin typeface="+mj-lt"/>
              </a:rPr>
              <a:t> </a:t>
            </a:r>
            <a:r>
              <a:rPr lang="hu-HU" sz="5000" dirty="0" err="1">
                <a:solidFill>
                  <a:schemeClr val="bg2"/>
                </a:solidFill>
                <a:latin typeface="+mj-lt"/>
              </a:rPr>
              <a:t>break</a:t>
            </a:r>
            <a:r>
              <a:rPr lang="hu-HU" sz="5000" dirty="0">
                <a:solidFill>
                  <a:schemeClr val="bg2"/>
                </a:solidFill>
                <a:latin typeface="+mj-lt"/>
              </a:rPr>
              <a:t> </a:t>
            </a:r>
            <a:r>
              <a:rPr lang="hu-HU" sz="5000" dirty="0" err="1">
                <a:solidFill>
                  <a:schemeClr val="bg2"/>
                </a:solidFill>
                <a:latin typeface="+mj-lt"/>
              </a:rPr>
              <a:t>title</a:t>
            </a:r>
            <a:r>
              <a:rPr lang="hu-HU" sz="5000" dirty="0">
                <a:solidFill>
                  <a:schemeClr val="bg2"/>
                </a:solidFill>
                <a:latin typeface="+mj-lt"/>
              </a:rPr>
              <a:t> </a:t>
            </a:r>
            <a:endParaRPr lang="en-US" sz="5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915671" y="6404230"/>
            <a:ext cx="3013310" cy="3326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400" spc="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LS4VET</a:t>
            </a:r>
            <a:endParaRPr lang="id-ID" sz="1400" spc="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8" name="Straight Connector 29"/>
          <p:cNvCxnSpPr/>
          <p:nvPr/>
        </p:nvCxnSpPr>
        <p:spPr>
          <a:xfrm flipH="1">
            <a:off x="1141997" y="3326164"/>
            <a:ext cx="83118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7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1874424"/>
            <a:ext cx="9448800" cy="3335322"/>
          </a:xfrm>
          <a:prstGeom prst="rect">
            <a:avLst/>
          </a:prstGeom>
          <a:noFill/>
        </p:spPr>
        <p:txBody>
          <a:bodyPr wrap="square" lIns="0" tIns="0" rIns="0" bIns="0" numCol="1" spcCol="959784">
            <a:noAutofit/>
          </a:bodyPr>
          <a:lstStyle/>
          <a:p>
            <a:pPr algn="just">
              <a:defRPr/>
            </a:pPr>
            <a:r>
              <a:rPr lang="en-US" sz="3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 </a:t>
            </a:r>
          </a:p>
          <a:p>
            <a:pPr algn="just">
              <a:defRPr/>
            </a:pPr>
            <a:endParaRPr lang="en-US" sz="3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"/>
          <p:cNvSpPr>
            <a:spLocks/>
          </p:cNvSpPr>
          <p:nvPr/>
        </p:nvSpPr>
        <p:spPr bwMode="auto">
          <a:xfrm>
            <a:off x="4223842" y="1013046"/>
            <a:ext cx="3745257" cy="43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851" b="1" dirty="0">
                <a:solidFill>
                  <a:srgbClr val="E84C3C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  <a:sym typeface="Bebas Neue" charset="0"/>
              </a:rPr>
              <a:t>Dissemination 1. - </a:t>
            </a:r>
            <a:r>
              <a:rPr lang="hu-HU" sz="2851" b="1" dirty="0">
                <a:solidFill>
                  <a:srgbClr val="E84C3C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  <a:sym typeface="Bebas Neue" charset="0"/>
              </a:rPr>
              <a:t>Formal</a:t>
            </a:r>
            <a:r>
              <a:rPr lang="en-US" sz="2851" b="1" dirty="0">
                <a:solidFill>
                  <a:srgbClr val="E84C3C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  <a:sym typeface="Bebas Neue" charset="0"/>
              </a:rPr>
              <a:t> </a:t>
            </a:r>
          </a:p>
        </p:txBody>
      </p:sp>
      <p:cxnSp>
        <p:nvCxnSpPr>
          <p:cNvPr id="9" name="Straight Connector 31"/>
          <p:cNvCxnSpPr/>
          <p:nvPr/>
        </p:nvCxnSpPr>
        <p:spPr>
          <a:xfrm>
            <a:off x="4774643" y="1451756"/>
            <a:ext cx="457200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9915671" y="6404230"/>
            <a:ext cx="3013310" cy="3326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400" spc="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LS4VET</a:t>
            </a:r>
            <a:endParaRPr lang="id-ID" sz="1400" spc="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76B1033-ADB4-4C33-A267-675224762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048" y="506364"/>
            <a:ext cx="1660352" cy="347151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7FCC56D-CC41-45A2-B397-E15648A24E6C}"/>
              </a:ext>
            </a:extLst>
          </p:cNvPr>
          <p:cNvSpPr txBox="1"/>
          <p:nvPr/>
        </p:nvSpPr>
        <p:spPr>
          <a:xfrm rot="10800000" flipV="1">
            <a:off x="688621" y="1628415"/>
            <a:ext cx="459737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Implementation of the project’s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in Drupal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With user friendly front-end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Containing basic information about the project available for the wide public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u-HU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CEFDBBF-2329-40F5-A568-F6ABE9C72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801" y="1874423"/>
            <a:ext cx="5069235" cy="284433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9B45E655-C5F1-4F57-B554-76C84AB5A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54" y="3897866"/>
            <a:ext cx="5047129" cy="2748565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74F82319-4BF6-4F40-837F-3F8D92697A81}"/>
              </a:ext>
            </a:extLst>
          </p:cNvPr>
          <p:cNvSpPr txBox="1"/>
          <p:nvPr/>
        </p:nvSpPr>
        <p:spPr>
          <a:xfrm>
            <a:off x="6254044" y="5209746"/>
            <a:ext cx="4566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With the description of the partners with links to their sites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Giving information on the results and events as the project proceeds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2706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1874424"/>
            <a:ext cx="9448800" cy="3335322"/>
          </a:xfrm>
          <a:prstGeom prst="rect">
            <a:avLst/>
          </a:prstGeom>
          <a:noFill/>
        </p:spPr>
        <p:txBody>
          <a:bodyPr wrap="square" lIns="0" tIns="0" rIns="0" bIns="0" numCol="1" spcCol="959784">
            <a:noAutofit/>
          </a:bodyPr>
          <a:lstStyle/>
          <a:p>
            <a:pPr algn="just">
              <a:defRPr/>
            </a:pPr>
            <a:r>
              <a:rPr lang="en-US" sz="3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 </a:t>
            </a:r>
          </a:p>
          <a:p>
            <a:pPr algn="just">
              <a:defRPr/>
            </a:pPr>
            <a:endParaRPr lang="en-US" sz="3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"/>
          <p:cNvSpPr>
            <a:spLocks/>
          </p:cNvSpPr>
          <p:nvPr/>
        </p:nvSpPr>
        <p:spPr bwMode="auto">
          <a:xfrm>
            <a:off x="4223843" y="1013046"/>
            <a:ext cx="3745257" cy="43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851" b="1" dirty="0">
                <a:solidFill>
                  <a:srgbClr val="E84C3C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  <a:sym typeface="Bebas Neue" charset="0"/>
              </a:rPr>
              <a:t>Dissemination 1. - </a:t>
            </a:r>
            <a:r>
              <a:rPr lang="hu-HU" sz="2851" b="1" dirty="0">
                <a:solidFill>
                  <a:srgbClr val="E84C3C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  <a:sym typeface="Bebas Neue" charset="0"/>
              </a:rPr>
              <a:t>F</a:t>
            </a:r>
            <a:r>
              <a:rPr lang="en-US" sz="2851" b="1" dirty="0">
                <a:solidFill>
                  <a:srgbClr val="E84C3C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  <a:sym typeface="Bebas Neue" charset="0"/>
              </a:rPr>
              <a:t>ormal </a:t>
            </a:r>
          </a:p>
        </p:txBody>
      </p:sp>
      <p:cxnSp>
        <p:nvCxnSpPr>
          <p:cNvPr id="9" name="Straight Connector 31"/>
          <p:cNvCxnSpPr/>
          <p:nvPr/>
        </p:nvCxnSpPr>
        <p:spPr>
          <a:xfrm>
            <a:off x="4774643" y="1451756"/>
            <a:ext cx="457200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9915671" y="6404230"/>
            <a:ext cx="3013310" cy="3326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400" spc="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LS4VET</a:t>
            </a:r>
            <a:endParaRPr lang="id-ID" sz="1400" spc="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76B1033-ADB4-4C33-A267-675224762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048" y="506364"/>
            <a:ext cx="1660352" cy="347151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7FCC56D-CC41-45A2-B397-E15648A24E6C}"/>
              </a:ext>
            </a:extLst>
          </p:cNvPr>
          <p:cNvSpPr txBox="1"/>
          <p:nvPr/>
        </p:nvSpPr>
        <p:spPr>
          <a:xfrm rot="10800000" flipV="1">
            <a:off x="453722" y="100478"/>
            <a:ext cx="3260321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endParaRPr lang="hu-HU" sz="2000" b="1" dirty="0"/>
          </a:p>
          <a:p>
            <a:r>
              <a:rPr lang="en-US" sz="2000" b="1" dirty="0"/>
              <a:t>Collaboration site</a:t>
            </a:r>
          </a:p>
          <a:p>
            <a:endParaRPr lang="en-US" sz="2000" b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With a document repository in the background (for authorized partners)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Functions for inner communication (Structured forum)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Dissemination webform to collect evidence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Event calendar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u-HU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u-HU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u-HU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EC1BA90-7F23-48D6-B044-E2BC3E556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100" y="1741044"/>
            <a:ext cx="4765478" cy="2581174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B8385A7B-3EFF-4675-96AF-BD3F96CAD4DA}"/>
              </a:ext>
            </a:extLst>
          </p:cNvPr>
          <p:cNvSpPr txBox="1"/>
          <p:nvPr/>
        </p:nvSpPr>
        <p:spPr>
          <a:xfrm>
            <a:off x="4861545" y="4744885"/>
            <a:ext cx="61976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Notification: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partners should be a bit more active in discussing project issues on the forum</a:t>
            </a:r>
          </a:p>
          <a:p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804019F1-3728-4CBF-A11F-31A39AEC8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497" y="4067853"/>
            <a:ext cx="4192303" cy="228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2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33243" y="1885261"/>
            <a:ext cx="5689601" cy="2427094"/>
          </a:xfrm>
          <a:prstGeom prst="rect">
            <a:avLst/>
          </a:prstGeom>
          <a:noFill/>
        </p:spPr>
        <p:txBody>
          <a:bodyPr wrap="square" lIns="0" tIns="0" rIns="0" bIns="0" numCol="1" spcCol="959784">
            <a:noAutofit/>
          </a:bodyPr>
          <a:lstStyle/>
          <a:p>
            <a:pPr algn="just">
              <a:defRPr/>
            </a:pPr>
            <a:r>
              <a:rPr lang="en-US" sz="3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 </a:t>
            </a:r>
          </a:p>
          <a:p>
            <a:pPr algn="just">
              <a:defRPr/>
            </a:pPr>
            <a:endParaRPr lang="en-US" sz="3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"/>
          <p:cNvSpPr>
            <a:spLocks/>
          </p:cNvSpPr>
          <p:nvPr/>
        </p:nvSpPr>
        <p:spPr bwMode="auto">
          <a:xfrm>
            <a:off x="3768078" y="1013046"/>
            <a:ext cx="4656788" cy="43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851" b="1" dirty="0">
                <a:solidFill>
                  <a:srgbClr val="E84C3C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  <a:sym typeface="Bebas Neue" charset="0"/>
              </a:rPr>
              <a:t>Dissemination 1. –</a:t>
            </a:r>
            <a:r>
              <a:rPr lang="hu-HU" sz="2851" b="1" dirty="0">
                <a:solidFill>
                  <a:srgbClr val="E84C3C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  <a:sym typeface="Bebas Neue" charset="0"/>
              </a:rPr>
              <a:t> I</a:t>
            </a:r>
            <a:r>
              <a:rPr lang="en-US" sz="2851" b="1" dirty="0">
                <a:solidFill>
                  <a:srgbClr val="E84C3C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  <a:sym typeface="Bebas Neue" charset="0"/>
              </a:rPr>
              <a:t>nternational </a:t>
            </a:r>
          </a:p>
        </p:txBody>
      </p:sp>
      <p:cxnSp>
        <p:nvCxnSpPr>
          <p:cNvPr id="9" name="Straight Connector 31"/>
          <p:cNvCxnSpPr/>
          <p:nvPr/>
        </p:nvCxnSpPr>
        <p:spPr>
          <a:xfrm>
            <a:off x="4774643" y="1451756"/>
            <a:ext cx="457200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9915671" y="6404230"/>
            <a:ext cx="3013310" cy="3326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400" spc="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LS4VET</a:t>
            </a:r>
            <a:endParaRPr lang="id-ID" sz="1400" spc="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76B1033-ADB4-4C33-A267-675224762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048" y="506364"/>
            <a:ext cx="1660352" cy="347151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7FCC56D-CC41-45A2-B397-E15648A24E6C}"/>
              </a:ext>
            </a:extLst>
          </p:cNvPr>
          <p:cNvSpPr txBox="1"/>
          <p:nvPr/>
        </p:nvSpPr>
        <p:spPr>
          <a:xfrm rot="10800000" flipV="1">
            <a:off x="465012" y="1100396"/>
            <a:ext cx="371187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endParaRPr lang="hu-HU" sz="2000" b="1" dirty="0"/>
          </a:p>
          <a:p>
            <a:r>
              <a:rPr lang="en-US" sz="2000" b="1" dirty="0"/>
              <a:t>Publishing project information on EU Commission’s website</a:t>
            </a:r>
          </a:p>
          <a:p>
            <a:endParaRPr lang="hu-HU" sz="2000" b="1" dirty="0"/>
          </a:p>
          <a:p>
            <a:r>
              <a:rPr lang="hu-HU" sz="2000" b="1" dirty="0">
                <a:hlinkClick r:id="rId3"/>
              </a:rPr>
              <a:t>https://ec.europa.eu/programmes/erasmus-plus/projects/eplus-project-details/#project/2020-1-HU01-KA202-078848</a:t>
            </a:r>
            <a:endParaRPr lang="hu-HU" sz="2000" b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u-HU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u-HU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u-HU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F585E8A-F060-4BEC-A4C0-B95D49C3B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490" y="1577609"/>
            <a:ext cx="4439143" cy="2317058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8C9C14E9-957E-4ED5-A8CC-3A15B80E1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10" y="3894667"/>
            <a:ext cx="3703328" cy="2631295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6CD14C51-6D7C-46E7-9A37-7EC4B79084E6}"/>
              </a:ext>
            </a:extLst>
          </p:cNvPr>
          <p:cNvSpPr txBox="1"/>
          <p:nvPr/>
        </p:nvSpPr>
        <p:spPr>
          <a:xfrm>
            <a:off x="4933243" y="5210314"/>
            <a:ext cx="3533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Publishing the project’s description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all the partners’ websites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5D35C708-AB5B-47D6-83EA-6BFE74DB72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6189" y="2933550"/>
            <a:ext cx="3013310" cy="275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6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33243" y="1885261"/>
            <a:ext cx="5689601" cy="2427094"/>
          </a:xfrm>
          <a:prstGeom prst="rect">
            <a:avLst/>
          </a:prstGeom>
          <a:noFill/>
        </p:spPr>
        <p:txBody>
          <a:bodyPr wrap="square" lIns="0" tIns="0" rIns="0" bIns="0" numCol="1" spcCol="959784">
            <a:noAutofit/>
          </a:bodyPr>
          <a:lstStyle/>
          <a:p>
            <a:pPr algn="just">
              <a:defRPr/>
            </a:pPr>
            <a:r>
              <a:rPr lang="en-US" sz="3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 </a:t>
            </a:r>
          </a:p>
          <a:p>
            <a:pPr algn="just">
              <a:defRPr/>
            </a:pPr>
            <a:endParaRPr lang="en-US" sz="3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"/>
          <p:cNvSpPr>
            <a:spLocks/>
          </p:cNvSpPr>
          <p:nvPr/>
        </p:nvSpPr>
        <p:spPr bwMode="auto">
          <a:xfrm>
            <a:off x="3065262" y="1013046"/>
            <a:ext cx="6062429" cy="43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851" b="1" dirty="0">
                <a:solidFill>
                  <a:srgbClr val="E84C3C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  <a:sym typeface="Bebas Neue" charset="0"/>
              </a:rPr>
              <a:t>Dissemination </a:t>
            </a:r>
            <a:r>
              <a:rPr lang="hu-HU" sz="2851" b="1" dirty="0">
                <a:solidFill>
                  <a:srgbClr val="E84C3C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  <a:sym typeface="Bebas Neue" charset="0"/>
              </a:rPr>
              <a:t>2. – </a:t>
            </a:r>
            <a:r>
              <a:rPr lang="en-US" sz="2851" b="1" dirty="0">
                <a:solidFill>
                  <a:srgbClr val="E84C3C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  <a:sym typeface="Bebas Neue" charset="0"/>
              </a:rPr>
              <a:t>national, regional, local</a:t>
            </a:r>
          </a:p>
        </p:txBody>
      </p:sp>
      <p:cxnSp>
        <p:nvCxnSpPr>
          <p:cNvPr id="9" name="Straight Connector 31"/>
          <p:cNvCxnSpPr/>
          <p:nvPr/>
        </p:nvCxnSpPr>
        <p:spPr>
          <a:xfrm>
            <a:off x="4774643" y="1451756"/>
            <a:ext cx="457200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9915671" y="6404230"/>
            <a:ext cx="3013310" cy="3326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400" spc="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LS4VET</a:t>
            </a:r>
            <a:endParaRPr lang="id-ID" sz="1400" spc="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76B1033-ADB4-4C33-A267-675224762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048" y="506364"/>
            <a:ext cx="1660352" cy="347151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988EBAB7-C3AD-4E40-86D3-1E4C84C1FDD4}"/>
              </a:ext>
            </a:extLst>
          </p:cNvPr>
          <p:cNvSpPr txBox="1"/>
          <p:nvPr/>
        </p:nvSpPr>
        <p:spPr>
          <a:xfrm>
            <a:off x="536222" y="2272515"/>
            <a:ext cx="426099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chemeClr val="bg2">
                    <a:lumMod val="50000"/>
                  </a:schemeClr>
                </a:solidFill>
              </a:rPr>
              <a:t>Project 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flyer for multiple use was completed in 4 languages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0C73B59-4C99-43F0-BEA8-E183A15B8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538" y="1451756"/>
            <a:ext cx="3574608" cy="5084511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7C1675FC-4FBB-49F9-99C5-A31EEB264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942" y="1381488"/>
            <a:ext cx="3526102" cy="512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8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33243" y="1885261"/>
            <a:ext cx="5689601" cy="2427094"/>
          </a:xfrm>
          <a:prstGeom prst="rect">
            <a:avLst/>
          </a:prstGeom>
          <a:noFill/>
        </p:spPr>
        <p:txBody>
          <a:bodyPr wrap="square" lIns="0" tIns="0" rIns="0" bIns="0" numCol="1" spcCol="959784">
            <a:noAutofit/>
          </a:bodyPr>
          <a:lstStyle/>
          <a:p>
            <a:pPr algn="just">
              <a:defRPr/>
            </a:pPr>
            <a:r>
              <a:rPr lang="en-US" sz="3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 </a:t>
            </a:r>
          </a:p>
          <a:p>
            <a:pPr algn="just">
              <a:defRPr/>
            </a:pPr>
            <a:endParaRPr lang="en-US" sz="3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"/>
          <p:cNvSpPr>
            <a:spLocks/>
          </p:cNvSpPr>
          <p:nvPr/>
        </p:nvSpPr>
        <p:spPr bwMode="auto">
          <a:xfrm>
            <a:off x="3065262" y="1013046"/>
            <a:ext cx="6062429" cy="43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851" b="1" dirty="0">
                <a:solidFill>
                  <a:srgbClr val="E84C3C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  <a:sym typeface="Bebas Neue" charset="0"/>
              </a:rPr>
              <a:t>Dissemination </a:t>
            </a:r>
            <a:r>
              <a:rPr lang="hu-HU" sz="2851" b="1" dirty="0">
                <a:solidFill>
                  <a:srgbClr val="E84C3C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  <a:sym typeface="Bebas Neue" charset="0"/>
              </a:rPr>
              <a:t>2. – </a:t>
            </a:r>
            <a:r>
              <a:rPr lang="en-US" sz="2851" b="1" dirty="0">
                <a:solidFill>
                  <a:srgbClr val="E84C3C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  <a:sym typeface="Bebas Neue" charset="0"/>
              </a:rPr>
              <a:t>national, regional, local</a:t>
            </a:r>
          </a:p>
        </p:txBody>
      </p:sp>
      <p:cxnSp>
        <p:nvCxnSpPr>
          <p:cNvPr id="9" name="Straight Connector 31"/>
          <p:cNvCxnSpPr/>
          <p:nvPr/>
        </p:nvCxnSpPr>
        <p:spPr>
          <a:xfrm>
            <a:off x="4774643" y="1451756"/>
            <a:ext cx="457200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9915671" y="6404230"/>
            <a:ext cx="3013310" cy="3326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400" spc="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LS4VET</a:t>
            </a:r>
            <a:endParaRPr lang="id-ID" sz="1400" spc="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76B1033-ADB4-4C33-A267-675224762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048" y="506364"/>
            <a:ext cx="1660352" cy="347151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FE6B1D4B-2704-41B9-B6A4-9E7C795E0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490" y="1546578"/>
            <a:ext cx="9776178" cy="4857651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48AC6E33-8726-41E8-9ACC-453FBC49BA59}"/>
              </a:ext>
            </a:extLst>
          </p:cNvPr>
          <p:cNvSpPr txBox="1"/>
          <p:nvPr/>
        </p:nvSpPr>
        <p:spPr>
          <a:xfrm>
            <a:off x="282222" y="5542844"/>
            <a:ext cx="388337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Notification: Some dissemination activities might not have been registered in the webform</a:t>
            </a:r>
          </a:p>
        </p:txBody>
      </p:sp>
    </p:spTree>
    <p:extLst>
      <p:ext uri="{BB962C8B-B14F-4D97-AF65-F5344CB8AC3E}">
        <p14:creationId xmlns:p14="http://schemas.microsoft.com/office/powerpoint/2010/main" val="141175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33243" y="1885261"/>
            <a:ext cx="5689601" cy="2427094"/>
          </a:xfrm>
          <a:prstGeom prst="rect">
            <a:avLst/>
          </a:prstGeom>
          <a:noFill/>
        </p:spPr>
        <p:txBody>
          <a:bodyPr wrap="square" lIns="0" tIns="0" rIns="0" bIns="0" numCol="1" spcCol="959784">
            <a:noAutofit/>
          </a:bodyPr>
          <a:lstStyle/>
          <a:p>
            <a:pPr algn="just">
              <a:defRPr/>
            </a:pPr>
            <a:r>
              <a:rPr lang="en-US" sz="3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 </a:t>
            </a:r>
          </a:p>
          <a:p>
            <a:pPr algn="just">
              <a:defRPr/>
            </a:pPr>
            <a:endParaRPr lang="en-US" sz="3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"/>
          <p:cNvSpPr>
            <a:spLocks/>
          </p:cNvSpPr>
          <p:nvPr/>
        </p:nvSpPr>
        <p:spPr bwMode="auto">
          <a:xfrm>
            <a:off x="3065262" y="1013046"/>
            <a:ext cx="6062429" cy="43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hu-HU" sz="2851" b="1" dirty="0" err="1">
                <a:solidFill>
                  <a:srgbClr val="E84C3C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  <a:sym typeface="Bebas Neue" charset="0"/>
              </a:rPr>
              <a:t>Dissemination</a:t>
            </a:r>
            <a:r>
              <a:rPr lang="hu-HU" sz="2851" b="1" dirty="0">
                <a:solidFill>
                  <a:srgbClr val="E84C3C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  <a:sym typeface="Bebas Neue" charset="0"/>
              </a:rPr>
              <a:t> 2. – national, regional, local</a:t>
            </a:r>
            <a:endParaRPr lang="en-US" sz="2851" b="1" dirty="0">
              <a:solidFill>
                <a:srgbClr val="E84C3C"/>
              </a:solidFill>
              <a:latin typeface="Calibri Light" panose="020F0302020204030204" pitchFamily="34" charset="0"/>
              <a:ea typeface="ＭＳ Ｐゴシック" charset="0"/>
              <a:cs typeface="Calibri Light" panose="020F0302020204030204" pitchFamily="34" charset="0"/>
              <a:sym typeface="Bebas Neue" charset="0"/>
            </a:endParaRPr>
          </a:p>
        </p:txBody>
      </p:sp>
      <p:cxnSp>
        <p:nvCxnSpPr>
          <p:cNvPr id="9" name="Straight Connector 31"/>
          <p:cNvCxnSpPr/>
          <p:nvPr/>
        </p:nvCxnSpPr>
        <p:spPr>
          <a:xfrm>
            <a:off x="4774643" y="1451756"/>
            <a:ext cx="457200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9915671" y="6404230"/>
            <a:ext cx="3013310" cy="3326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400" spc="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LS4VET</a:t>
            </a:r>
            <a:endParaRPr lang="id-ID" sz="1400" spc="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76B1033-ADB4-4C33-A267-675224762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048" y="506364"/>
            <a:ext cx="1660352" cy="347151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AEC4AC7C-C312-4A9E-8770-0ADDB59F6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885260"/>
            <a:ext cx="3281970" cy="4120429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FBC3B6AD-8B2E-426D-AC10-3DFAD14EE3DF}"/>
              </a:ext>
            </a:extLst>
          </p:cNvPr>
          <p:cNvSpPr txBox="1"/>
          <p:nvPr/>
        </p:nvSpPr>
        <p:spPr>
          <a:xfrm>
            <a:off x="5102579" y="2111022"/>
            <a:ext cx="62314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dissemination took place in social media and partners’ websites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The </a:t>
            </a:r>
            <a:r>
              <a:rPr lang="en-US" dirty="0"/>
              <a:t>biggest impact (UM</a:t>
            </a:r>
            <a:r>
              <a:rPr lang="hu-HU" dirty="0"/>
              <a:t> on</a:t>
            </a:r>
            <a:r>
              <a:rPr lang="en-US" dirty="0"/>
              <a:t> </a:t>
            </a:r>
            <a:r>
              <a:rPr lang="hu-HU" dirty="0"/>
              <a:t>F</a:t>
            </a:r>
            <a:r>
              <a:rPr lang="en-US" dirty="0"/>
              <a:t>acebook) dissemination activity reac</a:t>
            </a:r>
            <a:r>
              <a:rPr lang="hu-HU" dirty="0"/>
              <a:t>hed</a:t>
            </a:r>
            <a:r>
              <a:rPr lang="en-US" dirty="0"/>
              <a:t> 1742 people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E5BAFAB-398F-48F3-8DE8-BA88C6A8F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250" y="2542363"/>
            <a:ext cx="3468061" cy="2090833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19DE690B-6F68-43D6-9216-543A8AD782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1927" y="4096181"/>
            <a:ext cx="1275158" cy="218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5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33243" y="1885261"/>
            <a:ext cx="5689601" cy="2427094"/>
          </a:xfrm>
          <a:prstGeom prst="rect">
            <a:avLst/>
          </a:prstGeom>
          <a:noFill/>
        </p:spPr>
        <p:txBody>
          <a:bodyPr wrap="square" lIns="0" tIns="0" rIns="0" bIns="0" numCol="1" spcCol="959784">
            <a:noAutofit/>
          </a:bodyPr>
          <a:lstStyle/>
          <a:p>
            <a:pPr algn="just">
              <a:defRPr/>
            </a:pPr>
            <a:r>
              <a:rPr lang="en-US" sz="3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 </a:t>
            </a:r>
          </a:p>
          <a:p>
            <a:pPr algn="just">
              <a:defRPr/>
            </a:pPr>
            <a:endParaRPr lang="en-US" sz="3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"/>
          <p:cNvSpPr>
            <a:spLocks/>
          </p:cNvSpPr>
          <p:nvPr/>
        </p:nvSpPr>
        <p:spPr bwMode="auto">
          <a:xfrm>
            <a:off x="3120734" y="1013046"/>
            <a:ext cx="5951501" cy="43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hu-HU" sz="2851" b="1" dirty="0" err="1">
                <a:solidFill>
                  <a:srgbClr val="E84C3C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  <a:sym typeface="Bebas Neue" charset="0"/>
              </a:rPr>
              <a:t>Dissemination</a:t>
            </a:r>
            <a:r>
              <a:rPr lang="hu-HU" sz="2851" b="1" dirty="0">
                <a:solidFill>
                  <a:srgbClr val="E84C3C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  <a:sym typeface="Bebas Neue" charset="0"/>
              </a:rPr>
              <a:t> 3 – Tasks due as IO1 closes</a:t>
            </a:r>
            <a:endParaRPr lang="en-US" sz="2851" b="1" dirty="0">
              <a:solidFill>
                <a:srgbClr val="E84C3C"/>
              </a:solidFill>
              <a:latin typeface="Calibri Light" panose="020F0302020204030204" pitchFamily="34" charset="0"/>
              <a:ea typeface="ＭＳ Ｐゴシック" charset="0"/>
              <a:cs typeface="Calibri Light" panose="020F0302020204030204" pitchFamily="34" charset="0"/>
              <a:sym typeface="Bebas Neue" charset="0"/>
            </a:endParaRPr>
          </a:p>
        </p:txBody>
      </p:sp>
      <p:cxnSp>
        <p:nvCxnSpPr>
          <p:cNvPr id="9" name="Straight Connector 31"/>
          <p:cNvCxnSpPr/>
          <p:nvPr/>
        </p:nvCxnSpPr>
        <p:spPr>
          <a:xfrm>
            <a:off x="4774643" y="1451756"/>
            <a:ext cx="457200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9915671" y="6404230"/>
            <a:ext cx="3013310" cy="3326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400" spc="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LS4VET</a:t>
            </a:r>
            <a:endParaRPr lang="id-ID" sz="1400" spc="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76B1033-ADB4-4C33-A267-675224762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048" y="506364"/>
            <a:ext cx="1660352" cy="347151"/>
          </a:xfrm>
          <a:prstGeom prst="rect">
            <a:avLst/>
          </a:prstGeom>
        </p:spPr>
      </p:pic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44162DEF-9023-485D-B7FB-A7DF25B1C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849073"/>
              </p:ext>
            </p:extLst>
          </p:nvPr>
        </p:nvGraphicFramePr>
        <p:xfrm>
          <a:off x="857955" y="1603933"/>
          <a:ext cx="10284178" cy="45259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53525">
                  <a:extLst>
                    <a:ext uri="{9D8B030D-6E8A-4147-A177-3AD203B41FA5}">
                      <a16:colId xmlns:a16="http://schemas.microsoft.com/office/drawing/2014/main" val="3292477175"/>
                    </a:ext>
                  </a:extLst>
                </a:gridCol>
                <a:gridCol w="1767860">
                  <a:extLst>
                    <a:ext uri="{9D8B030D-6E8A-4147-A177-3AD203B41FA5}">
                      <a16:colId xmlns:a16="http://schemas.microsoft.com/office/drawing/2014/main" val="4148736629"/>
                    </a:ext>
                  </a:extLst>
                </a:gridCol>
                <a:gridCol w="1504223">
                  <a:extLst>
                    <a:ext uri="{9D8B030D-6E8A-4147-A177-3AD203B41FA5}">
                      <a16:colId xmlns:a16="http://schemas.microsoft.com/office/drawing/2014/main" val="2070451251"/>
                    </a:ext>
                  </a:extLst>
                </a:gridCol>
                <a:gridCol w="1458570">
                  <a:extLst>
                    <a:ext uri="{9D8B030D-6E8A-4147-A177-3AD203B41FA5}">
                      <a16:colId xmlns:a16="http://schemas.microsoft.com/office/drawing/2014/main" val="2874417836"/>
                    </a:ext>
                  </a:extLst>
                </a:gridCol>
              </a:tblGrid>
              <a:tr h="376482">
                <a:tc>
                  <a:txBody>
                    <a:bodyPr/>
                    <a:lstStyle/>
                    <a:p>
                      <a:pPr marL="109855" algn="l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Summary &amp; Newsletter – IO1 Model for LS4VET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EN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UAS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05/2021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5590450"/>
                  </a:ext>
                </a:extLst>
              </a:tr>
              <a:tr h="2490723">
                <a:tc gridSpan="4">
                  <a:txBody>
                    <a:bodyPr/>
                    <a:lstStyle/>
                    <a:p>
                      <a:pPr marL="109855" algn="l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Author in English: UAS</a:t>
                      </a:r>
                      <a:endParaRPr lang="hu-HU" sz="1100" dirty="0">
                        <a:effectLst/>
                      </a:endParaRPr>
                    </a:p>
                    <a:p>
                      <a:pPr marL="109855" algn="l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Topics</a:t>
                      </a:r>
                      <a:endParaRPr lang="hu-HU" sz="1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SzPts val="1000"/>
                        <a:buFont typeface="Arial" panose="020B0604020202020204" pitchFamily="34" charset="0"/>
                        <a:buChar char="●"/>
                      </a:pPr>
                      <a:r>
                        <a:rPr lang="en-GB" sz="1100" dirty="0">
                          <a:effectLst/>
                        </a:rPr>
                        <a:t>Aim and conclusions of the survey</a:t>
                      </a:r>
                      <a:endParaRPr lang="hu-HU" sz="1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SzPts val="1000"/>
                        <a:buFont typeface="Arial" panose="020B0604020202020204" pitchFamily="34" charset="0"/>
                        <a:buChar char="●"/>
                      </a:pPr>
                      <a:r>
                        <a:rPr lang="en-GB" sz="1100" dirty="0">
                          <a:effectLst/>
                        </a:rPr>
                        <a:t>identification of relevant VET-specific factors</a:t>
                      </a:r>
                      <a:endParaRPr lang="hu-HU" sz="1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SzPts val="1000"/>
                        <a:buFont typeface="Arial" panose="020B0604020202020204" pitchFamily="34" charset="0"/>
                        <a:buChar char="●"/>
                      </a:pPr>
                      <a:r>
                        <a:rPr lang="en-GB" sz="1100" dirty="0">
                          <a:effectLst/>
                        </a:rPr>
                        <a:t>important details of the study by ELTE</a:t>
                      </a:r>
                      <a:endParaRPr lang="hu-HU" sz="11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861050"/>
                  </a:ext>
                </a:extLst>
              </a:tr>
              <a:tr h="376482">
                <a:tc rowSpan="3">
                  <a:txBody>
                    <a:bodyPr/>
                    <a:lstStyle/>
                    <a:p>
                      <a:pPr marL="109855" algn="l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Translation of IO summary and IO Newsletter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HU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ELTE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7028923"/>
                  </a:ext>
                </a:extLst>
              </a:tr>
              <a:tr h="37648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DE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3214357"/>
                  </a:ext>
                </a:extLst>
              </a:tr>
              <a:tr h="37648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NL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530970"/>
                  </a:ext>
                </a:extLst>
              </a:tr>
              <a:tr h="529279">
                <a:tc>
                  <a:txBody>
                    <a:bodyPr/>
                    <a:lstStyle/>
                    <a:p>
                      <a:pPr marL="109855" algn="l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Publishing summary on the website and editing newsletter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EN, HU, DE, NL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100" dirty="0" err="1">
                          <a:effectLst/>
                        </a:rPr>
                        <a:t>iTStudy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335179"/>
                  </a:ext>
                </a:extLst>
              </a:tr>
            </a:tbl>
          </a:graphicData>
        </a:graphic>
      </p:graphicFrame>
      <p:pic>
        <p:nvPicPr>
          <p:cNvPr id="4" name="Kép 3">
            <a:extLst>
              <a:ext uri="{FF2B5EF4-FFF2-40B4-BE49-F238E27FC236}">
                <a16:creationId xmlns:a16="http://schemas.microsoft.com/office/drawing/2014/main" id="{B46DD4FB-3E52-4C65-9A60-83EB6F0F2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499" y="2208715"/>
            <a:ext cx="1188823" cy="890093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1CC1E607-31B3-4B23-845D-502FEB59F655}"/>
              </a:ext>
            </a:extLst>
          </p:cNvPr>
          <p:cNvSpPr txBox="1"/>
          <p:nvPr/>
        </p:nvSpPr>
        <p:spPr>
          <a:xfrm>
            <a:off x="5463822" y="3159029"/>
            <a:ext cx="4854221" cy="1200329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Newsletter templates in 4 languages are available uploaded to the </a:t>
            </a:r>
            <a:r>
              <a:rPr lang="en-US" b="1" dirty="0"/>
              <a:t>document</a:t>
            </a:r>
            <a:r>
              <a:rPr lang="hu-HU" b="1" dirty="0"/>
              <a:t> templates</a:t>
            </a:r>
            <a:r>
              <a:rPr lang="en-US" b="1" dirty="0"/>
              <a:t> </a:t>
            </a:r>
            <a:r>
              <a:rPr lang="en-US" dirty="0"/>
              <a:t>on the collaboration platform!</a:t>
            </a:r>
            <a:r>
              <a:rPr lang="hu-HU" dirty="0"/>
              <a:t> </a:t>
            </a:r>
          </a:p>
          <a:p>
            <a:r>
              <a:rPr lang="en-US" b="1" dirty="0"/>
              <a:t>Please, work in the Word template!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3CAFC116-B958-40C6-9E57-E951E8C77693}"/>
              </a:ext>
            </a:extLst>
          </p:cNvPr>
          <p:cNvSpPr txBox="1"/>
          <p:nvPr/>
        </p:nvSpPr>
        <p:spPr>
          <a:xfrm>
            <a:off x="8585200" y="4822093"/>
            <a:ext cx="237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EAA322B5-B792-42FF-9D06-2FBE167B9C55}"/>
              </a:ext>
            </a:extLst>
          </p:cNvPr>
          <p:cNvSpPr txBox="1"/>
          <p:nvPr/>
        </p:nvSpPr>
        <p:spPr>
          <a:xfrm>
            <a:off x="8585200" y="5222203"/>
            <a:ext cx="66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917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1" grpId="0"/>
    </p:bldLst>
  </p:timing>
</p:sld>
</file>

<file path=ppt/theme/theme1.xml><?xml version="1.0" encoding="utf-8"?>
<a:theme xmlns:a="http://schemas.openxmlformats.org/drawingml/2006/main" name="Office-téma">
  <a:themeElements>
    <a:clrScheme name="Kék melegség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696</Words>
  <Application>Microsoft Office PowerPoint</Application>
  <PresentationFormat>Szélesvásznú</PresentationFormat>
  <Paragraphs>170</Paragraphs>
  <Slides>13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Noto Sans Symbols</vt:lpstr>
      <vt:lpstr>Open Sans Extrabold</vt:lpstr>
      <vt:lpstr>Open Sans Light</vt:lpstr>
      <vt:lpstr>Wingdings</vt:lpstr>
      <vt:lpstr>Office-téma</vt:lpstr>
      <vt:lpstr>Lesson Study  for VET - Teachers’ collaboration for  Improving the Quality of  Vocational Education and Training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Project basics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admin</dc:creator>
  <cp:lastModifiedBy>Kacsur Anna</cp:lastModifiedBy>
  <cp:revision>62</cp:revision>
  <dcterms:created xsi:type="dcterms:W3CDTF">2020-09-28T18:58:46Z</dcterms:created>
  <dcterms:modified xsi:type="dcterms:W3CDTF">2021-05-27T13:40:16Z</dcterms:modified>
</cp:coreProperties>
</file>