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0" r:id="rId4"/>
    <p:sldId id="266" r:id="rId5"/>
    <p:sldId id="267" r:id="rId6"/>
    <p:sldId id="268" r:id="rId7"/>
    <p:sldId id="272" r:id="rId8"/>
    <p:sldId id="269" r:id="rId9"/>
    <p:sldId id="270" r:id="rId10"/>
    <p:sldId id="271" r:id="rId11"/>
    <p:sldId id="273" r:id="rId12"/>
    <p:sldId id="274" r:id="rId13"/>
    <p:sldId id="275" r:id="rId14"/>
    <p:sldId id="259" r:id="rId15"/>
    <p:sldId id="265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6F63"/>
    <a:srgbClr val="E84C3C"/>
    <a:srgbClr val="283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422" autoAdjust="0"/>
  </p:normalViewPr>
  <p:slideViewPr>
    <p:cSldViewPr snapToGrid="0" showGuides="1">
      <p:cViewPr varScale="1">
        <p:scale>
          <a:sx n="62" d="100"/>
          <a:sy n="62" d="100"/>
        </p:scale>
        <p:origin x="864" y="5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6" d="100"/>
          <a:sy n="56" d="100"/>
        </p:scale>
        <p:origin x="285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8C091-0008-44C0-A07A-D7298B537421}" type="datetimeFigureOut">
              <a:rPr lang="hu-HU" smtClean="0"/>
              <a:t>2020. 09. 30.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17287-670D-485C-902C-25DDA4824C3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479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17287-670D-485C-902C-25DDA4824C3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0332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C17287-670D-485C-902C-25DDA4824C3F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788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C17287-670D-485C-902C-25DDA4824C3F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748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</p:spTree>
    <p:extLst>
      <p:ext uri="{BB962C8B-B14F-4D97-AF65-F5344CB8AC3E}">
        <p14:creationId xmlns:p14="http://schemas.microsoft.com/office/powerpoint/2010/main" val="711051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E901-3844-4999-BC29-1BB73A8F9E98}" type="datetimeFigureOut">
              <a:rPr lang="hu-HU" smtClean="0"/>
              <a:t>2020. 09. 30.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B030-732E-46D6-B4EA-6AC43DD538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421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E901-3844-4999-BC29-1BB73A8F9E98}" type="datetimeFigureOut">
              <a:rPr lang="hu-HU" smtClean="0"/>
              <a:t>2020. 09. 30.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B030-732E-46D6-B4EA-6AC43DD538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4596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05382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E901-3844-4999-BC29-1BB73A8F9E98}" type="datetimeFigureOut">
              <a:rPr lang="hu-HU" smtClean="0"/>
              <a:t>2020. 09. 30.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B030-732E-46D6-B4EA-6AC43DD538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989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E901-3844-4999-BC29-1BB73A8F9E98}" type="datetimeFigureOut">
              <a:rPr lang="hu-HU" smtClean="0"/>
              <a:t>2020. 09. 30.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B030-732E-46D6-B4EA-6AC43DD538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948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E901-3844-4999-BC29-1BB73A8F9E98}" type="datetimeFigureOut">
              <a:rPr lang="hu-HU" smtClean="0"/>
              <a:t>2020. 09. 30.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B030-732E-46D6-B4EA-6AC43DD538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56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E901-3844-4999-BC29-1BB73A8F9E98}" type="datetimeFigureOut">
              <a:rPr lang="hu-HU" smtClean="0"/>
              <a:t>2020. 09. 30.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B030-732E-46D6-B4EA-6AC43DD538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168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E901-3844-4999-BC29-1BB73A8F9E98}" type="datetimeFigureOut">
              <a:rPr lang="hu-HU" smtClean="0"/>
              <a:t>2020. 09. 30.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B030-732E-46D6-B4EA-6AC43DD538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396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E901-3844-4999-BC29-1BB73A8F9E98}" type="datetimeFigureOut">
              <a:rPr lang="hu-HU" smtClean="0"/>
              <a:t>2020. 09. 30.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B030-732E-46D6-B4EA-6AC43DD538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329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E901-3844-4999-BC29-1BB73A8F9E98}" type="datetimeFigureOut">
              <a:rPr lang="hu-HU" smtClean="0"/>
              <a:t>2020. 09. 30.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B030-732E-46D6-B4EA-6AC43DD538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988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7E901-3844-4999-BC29-1BB73A8F9E98}" type="datetimeFigureOut">
              <a:rPr lang="hu-HU" smtClean="0"/>
              <a:t>2020. 09. 30.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8B030-732E-46D6-B4EA-6AC43DD538C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8128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7E901-3844-4999-BC29-1BB73A8F9E98}" type="datetimeFigureOut">
              <a:rPr lang="hu-HU" smtClean="0"/>
              <a:t>2020. 09. 30.</a:t>
            </a:fld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8B030-732E-46D6-B4EA-6AC43DD538CA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Rectangle 6"/>
          <p:cNvSpPr/>
          <p:nvPr userDrawn="1"/>
        </p:nvSpPr>
        <p:spPr>
          <a:xfrm>
            <a:off x="8229600" y="6721475"/>
            <a:ext cx="3962400" cy="136526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23000">
                <a:schemeClr val="accent3">
                  <a:lumMod val="75000"/>
                </a:schemeClr>
              </a:gs>
              <a:gs pos="100000">
                <a:srgbClr val="283646"/>
              </a:gs>
              <a:gs pos="46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Open Sans Light"/>
            </a:endParaRPr>
          </a:p>
        </p:txBody>
      </p:sp>
      <p:sp>
        <p:nvSpPr>
          <p:cNvPr id="18" name="Rectangle 6"/>
          <p:cNvSpPr/>
          <p:nvPr userDrawn="1"/>
        </p:nvSpPr>
        <p:spPr>
          <a:xfrm>
            <a:off x="0" y="6721475"/>
            <a:ext cx="3962400" cy="136526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23000">
                <a:schemeClr val="accent3">
                  <a:lumMod val="75000"/>
                </a:schemeClr>
              </a:gs>
              <a:gs pos="100000">
                <a:srgbClr val="283646"/>
              </a:gs>
              <a:gs pos="46000">
                <a:schemeClr val="accent2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Open Sans Light"/>
            </a:endParaRPr>
          </a:p>
        </p:txBody>
      </p:sp>
      <p:sp>
        <p:nvSpPr>
          <p:cNvPr id="19" name="Rectangle 6"/>
          <p:cNvSpPr/>
          <p:nvPr userDrawn="1"/>
        </p:nvSpPr>
        <p:spPr>
          <a:xfrm>
            <a:off x="3962400" y="6721475"/>
            <a:ext cx="4267200" cy="136525"/>
          </a:xfrm>
          <a:prstGeom prst="rect">
            <a:avLst/>
          </a:prstGeom>
          <a:gradFill flip="none" rotWithShape="1">
            <a:gsLst>
              <a:gs pos="0">
                <a:srgbClr val="E84C3C"/>
              </a:gs>
              <a:gs pos="23000">
                <a:srgbClr val="ED6F63"/>
              </a:gs>
              <a:gs pos="100000">
                <a:srgbClr val="E84C3C"/>
              </a:gs>
              <a:gs pos="46000">
                <a:srgbClr val="ED6F6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76662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E84C3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u.nl/" TargetMode="External"/><Relationship Id="rId3" Type="http://schemas.openxmlformats.org/officeDocument/2006/relationships/hyperlink" Target="http://www.njszki.hu/" TargetMode="External"/><Relationship Id="rId7" Type="http://schemas.openxmlformats.org/officeDocument/2006/relationships/hyperlink" Target="https://its.edu.mt/" TargetMode="External"/><Relationship Id="rId2" Type="http://schemas.openxmlformats.org/officeDocument/2006/relationships/hyperlink" Target="http://reactivet.itstudy.hu/en/content/itstudy-hungary-lt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m.edu.mt/" TargetMode="External"/><Relationship Id="rId11" Type="http://schemas.openxmlformats.org/officeDocument/2006/relationships/image" Target="../media/image10.jpeg"/><Relationship Id="rId5" Type="http://schemas.openxmlformats.org/officeDocument/2006/relationships/hyperlink" Target="https://lbsbaden.ac.at/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s://www.ph-noe.ac.at/" TargetMode="External"/><Relationship Id="rId9" Type="http://schemas.openxmlformats.org/officeDocument/2006/relationships/hyperlink" Target="https://www.landstedembo.n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file:////Users/eszterbukki/Library/Containers/com.microsoft.Outlook/Data/Library/Caches/Signatures/signature_462071278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Kép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3736"/>
            <a:ext cx="4215063" cy="866057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3999" y="2994807"/>
            <a:ext cx="9144000" cy="2432890"/>
          </a:xfrm>
        </p:spPr>
        <p:txBody>
          <a:bodyPr>
            <a:normAutofit/>
          </a:bodyPr>
          <a:lstStyle/>
          <a:p>
            <a:r>
              <a:rPr lang="en-US" sz="5600" b="1" spc="600" dirty="0">
                <a:solidFill>
                  <a:srgbClr val="E84C3C"/>
                </a:solidFill>
              </a:rPr>
              <a:t>Lesson Study </a:t>
            </a:r>
            <a:br>
              <a:rPr lang="hu-HU" sz="4900" b="1" dirty="0">
                <a:solidFill>
                  <a:srgbClr val="E84C3C"/>
                </a:solidFill>
              </a:rPr>
            </a:br>
            <a:r>
              <a:rPr lang="en-US" sz="3200" b="1" dirty="0">
                <a:solidFill>
                  <a:srgbClr val="283646"/>
                </a:solidFill>
              </a:rPr>
              <a:t>for VET - Teachers’ collaboration for </a:t>
            </a:r>
            <a:br>
              <a:rPr lang="hu-HU" sz="3200" b="1" dirty="0">
                <a:solidFill>
                  <a:srgbClr val="283646"/>
                </a:solidFill>
              </a:rPr>
            </a:br>
            <a:r>
              <a:rPr lang="en-US" sz="3200" b="1" dirty="0">
                <a:solidFill>
                  <a:srgbClr val="283646"/>
                </a:solidFill>
              </a:rPr>
              <a:t>Improving the Quality of </a:t>
            </a:r>
            <a:br>
              <a:rPr lang="hu-HU" sz="3200" b="1" dirty="0">
                <a:solidFill>
                  <a:srgbClr val="283646"/>
                </a:solidFill>
              </a:rPr>
            </a:br>
            <a:r>
              <a:rPr lang="en-US" sz="3200" b="1" dirty="0">
                <a:solidFill>
                  <a:srgbClr val="283646"/>
                </a:solidFill>
              </a:rPr>
              <a:t>Vocational Education and Training</a:t>
            </a:r>
            <a:endParaRPr lang="hu-HU" sz="3200" dirty="0">
              <a:solidFill>
                <a:srgbClr val="283646"/>
              </a:solidFill>
            </a:endParaRPr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437" y="1581818"/>
            <a:ext cx="5763127" cy="1204970"/>
          </a:xfrm>
          <a:prstGeom prst="rect">
            <a:avLst/>
          </a:prstGeom>
        </p:spPr>
      </p:pic>
      <p:cxnSp>
        <p:nvCxnSpPr>
          <p:cNvPr id="10" name="Straight Connector 29"/>
          <p:cNvCxnSpPr/>
          <p:nvPr/>
        </p:nvCxnSpPr>
        <p:spPr>
          <a:xfrm flipH="1">
            <a:off x="3323723" y="3123143"/>
            <a:ext cx="5544553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églalap 13"/>
          <p:cNvSpPr/>
          <p:nvPr/>
        </p:nvSpPr>
        <p:spPr>
          <a:xfrm>
            <a:off x="8977564" y="6356503"/>
            <a:ext cx="2884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hu-HU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2020-1-HU01-KA202-078848</a:t>
            </a:r>
            <a:endParaRPr lang="hu-HU" dirty="0">
              <a:solidFill>
                <a:schemeClr val="bg1">
                  <a:lumMod val="50000"/>
                </a:schemeClr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5162891" y="5460833"/>
            <a:ext cx="186621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hu-HU" sz="3000" dirty="0">
                <a:solidFill>
                  <a:schemeClr val="accent4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2020-2023</a:t>
            </a:r>
            <a:endParaRPr lang="hu-HU" sz="3000" dirty="0">
              <a:solidFill>
                <a:schemeClr val="accent4">
                  <a:lumMod val="50000"/>
                </a:schemeClr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99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347" y="1058918"/>
            <a:ext cx="11214538" cy="4740164"/>
          </a:xfrm>
          <a:prstGeom prst="rect">
            <a:avLst/>
          </a:prstGeom>
          <a:noFill/>
        </p:spPr>
        <p:txBody>
          <a:bodyPr wrap="square" lIns="0" tIns="0" rIns="0" bIns="0" numCol="1" spcCol="959784"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Project management practices in EU funded capacity building and knowledge share projects (Leonardo LL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EMAS8Country, EMAS Easy)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Researcher, university lecturer, trainer in the field of sustainable development, mentor and curriculum developer in continuing education program of the education system of the Hungarian public administrators</a:t>
            </a:r>
          </a:p>
          <a:p>
            <a:pPr algn="just"/>
            <a:endParaRPr lang="en-US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Registered adult training expert and adult training program specialist</a:t>
            </a:r>
          </a:p>
          <a:p>
            <a:pPr algn="just"/>
            <a:endParaRPr lang="en-US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Currently working for the Hungarian Central Statistical Office, and for the Institute of Public Administration Training of the National University of Public Service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hu-HU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Doing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her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PhD.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on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shadow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education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endParaRPr lang="en-US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Mathematics and physics teacher (MA), environmental (BA) engineer, PhD in business and management – Sustainable development specialist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en-US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tangle 1"/>
          <p:cNvSpPr>
            <a:spLocks/>
          </p:cNvSpPr>
          <p:nvPr/>
        </p:nvSpPr>
        <p:spPr bwMode="auto">
          <a:xfrm>
            <a:off x="4310457" y="287038"/>
            <a:ext cx="138557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hu-HU" sz="3600" b="1" dirty="0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Mónika</a:t>
            </a:r>
          </a:p>
        </p:txBody>
      </p:sp>
      <p:cxnSp>
        <p:nvCxnSpPr>
          <p:cNvPr id="9" name="Straight Connector 31"/>
          <p:cNvCxnSpPr/>
          <p:nvPr/>
        </p:nvCxnSpPr>
        <p:spPr>
          <a:xfrm>
            <a:off x="4774643" y="918260"/>
            <a:ext cx="457200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9915671" y="6404230"/>
            <a:ext cx="3013310" cy="3326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400" spc="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LS4VET</a:t>
            </a:r>
            <a:endParaRPr lang="id-ID" sz="1400" spc="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D76B1033-ADB4-4C33-A267-6752247625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048" y="506364"/>
            <a:ext cx="1660352" cy="34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8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3891C83-C5F9-438F-B2A2-09A5222B9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ED6F63"/>
                </a:solidFill>
              </a:rPr>
              <a:t>WHAT DOES ELTE BRING TO                   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8A5A59-57F5-4B26-A88E-D44EEB842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dirty="0" err="1"/>
              <a:t>massive</a:t>
            </a:r>
            <a:r>
              <a:rPr lang="hu-HU" dirty="0"/>
              <a:t> </a:t>
            </a:r>
            <a:r>
              <a:rPr lang="hu-HU" dirty="0" err="1"/>
              <a:t>knowledge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LS</a:t>
            </a:r>
          </a:p>
          <a:p>
            <a:r>
              <a:rPr lang="hu-HU" dirty="0" err="1"/>
              <a:t>strong</a:t>
            </a:r>
            <a:r>
              <a:rPr lang="hu-HU" dirty="0"/>
              <a:t> </a:t>
            </a:r>
            <a:r>
              <a:rPr lang="hu-HU" dirty="0" err="1"/>
              <a:t>activity</a:t>
            </a:r>
            <a:r>
              <a:rPr lang="hu-HU" dirty="0"/>
              <a:t> in </a:t>
            </a:r>
            <a:r>
              <a:rPr lang="hu-HU" dirty="0" err="1"/>
              <a:t>its</a:t>
            </a:r>
            <a:r>
              <a:rPr lang="hu-HU" dirty="0"/>
              <a:t> </a:t>
            </a:r>
            <a:r>
              <a:rPr lang="hu-HU" dirty="0" err="1"/>
              <a:t>international</a:t>
            </a:r>
            <a:r>
              <a:rPr lang="hu-HU" dirty="0"/>
              <a:t> </a:t>
            </a:r>
            <a:r>
              <a:rPr lang="hu-HU" dirty="0" err="1"/>
              <a:t>professional</a:t>
            </a:r>
            <a:r>
              <a:rPr lang="hu-HU" dirty="0"/>
              <a:t> context</a:t>
            </a:r>
          </a:p>
          <a:p>
            <a:r>
              <a:rPr lang="hu-HU" dirty="0"/>
              <a:t>a </a:t>
            </a:r>
            <a:r>
              <a:rPr lang="hu-HU" dirty="0" err="1"/>
              <a:t>massive</a:t>
            </a:r>
            <a:r>
              <a:rPr lang="hu-HU" dirty="0"/>
              <a:t> </a:t>
            </a:r>
            <a:r>
              <a:rPr lang="hu-HU" dirty="0" err="1"/>
              <a:t>knowledge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VET and </a:t>
            </a:r>
            <a:r>
              <a:rPr lang="hu-HU" dirty="0" err="1"/>
              <a:t>its</a:t>
            </a:r>
            <a:r>
              <a:rPr lang="hu-HU" dirty="0"/>
              <a:t> </a:t>
            </a:r>
            <a:r>
              <a:rPr lang="hu-HU" dirty="0" err="1"/>
              <a:t>international</a:t>
            </a:r>
            <a:r>
              <a:rPr lang="hu-HU" dirty="0"/>
              <a:t> </a:t>
            </a:r>
            <a:r>
              <a:rPr lang="hu-HU" dirty="0" err="1"/>
              <a:t>aspects</a:t>
            </a:r>
            <a:endParaRPr lang="hu-HU" dirty="0"/>
          </a:p>
          <a:p>
            <a:r>
              <a:rPr lang="hu-HU" dirty="0"/>
              <a:t>a </a:t>
            </a:r>
            <a:r>
              <a:rPr lang="hu-HU" dirty="0" err="1"/>
              <a:t>strong</a:t>
            </a:r>
            <a:r>
              <a:rPr lang="hu-HU" dirty="0"/>
              <a:t> </a:t>
            </a:r>
            <a:r>
              <a:rPr lang="hu-HU" dirty="0" err="1"/>
              <a:t>collaboration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VET </a:t>
            </a:r>
            <a:r>
              <a:rPr lang="hu-HU" dirty="0" err="1"/>
              <a:t>institutions</a:t>
            </a:r>
            <a:endParaRPr lang="hu-HU" dirty="0"/>
          </a:p>
          <a:p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combination</a:t>
            </a:r>
            <a:r>
              <a:rPr lang="hu-HU" dirty="0"/>
              <a:t> of </a:t>
            </a:r>
            <a:r>
              <a:rPr lang="hu-HU" dirty="0" err="1"/>
              <a:t>high</a:t>
            </a:r>
            <a:r>
              <a:rPr lang="hu-HU" dirty="0"/>
              <a:t> </a:t>
            </a:r>
            <a:r>
              <a:rPr lang="hu-HU" dirty="0" err="1"/>
              <a:t>creativity</a:t>
            </a:r>
            <a:r>
              <a:rPr lang="hu-HU" dirty="0"/>
              <a:t> and </a:t>
            </a:r>
            <a:r>
              <a:rPr lang="hu-HU" dirty="0" err="1"/>
              <a:t>practical</a:t>
            </a:r>
            <a:r>
              <a:rPr lang="hu-HU" dirty="0"/>
              <a:t> </a:t>
            </a:r>
            <a:r>
              <a:rPr lang="hu-HU" dirty="0" err="1"/>
              <a:t>focus</a:t>
            </a:r>
            <a:endParaRPr lang="hu-HU" dirty="0"/>
          </a:p>
          <a:p>
            <a:r>
              <a:rPr lang="hu-HU" dirty="0"/>
              <a:t>a </a:t>
            </a:r>
            <a:r>
              <a:rPr lang="hu-HU" dirty="0" err="1"/>
              <a:t>well</a:t>
            </a:r>
            <a:r>
              <a:rPr lang="hu-HU" dirty="0"/>
              <a:t> </a:t>
            </a:r>
            <a:r>
              <a:rPr lang="hu-HU" dirty="0" err="1"/>
              <a:t>prepared</a:t>
            </a:r>
            <a:r>
              <a:rPr lang="hu-HU" dirty="0"/>
              <a:t> project </a:t>
            </a:r>
            <a:r>
              <a:rPr lang="hu-HU" dirty="0" err="1"/>
              <a:t>support</a:t>
            </a:r>
            <a:r>
              <a:rPr lang="hu-HU" dirty="0"/>
              <a:t> </a:t>
            </a:r>
            <a:r>
              <a:rPr lang="hu-HU" dirty="0" err="1"/>
              <a:t>office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background</a:t>
            </a: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1D9E932D-7531-4B4E-89AF-9A48B6D3F8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312" y="813233"/>
            <a:ext cx="2056315" cy="42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15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8A042D-63D0-4A55-BDFA-9E81FA823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>
                <a:solidFill>
                  <a:srgbClr val="ED6F63"/>
                </a:solidFill>
              </a:rPr>
              <a:t>ELTE’s</a:t>
            </a:r>
            <a:r>
              <a:rPr lang="hu-HU" b="1" dirty="0">
                <a:solidFill>
                  <a:srgbClr val="ED6F63"/>
                </a:solidFill>
              </a:rPr>
              <a:t> </a:t>
            </a:r>
            <a:r>
              <a:rPr lang="hu-HU" b="1" dirty="0" err="1">
                <a:solidFill>
                  <a:srgbClr val="ED6F63"/>
                </a:solidFill>
              </a:rPr>
              <a:t>expectations</a:t>
            </a:r>
            <a:r>
              <a:rPr lang="hu-HU" b="1" dirty="0">
                <a:solidFill>
                  <a:srgbClr val="ED6F63"/>
                </a:solidFill>
              </a:rPr>
              <a:t> </a:t>
            </a:r>
            <a:r>
              <a:rPr lang="hu-HU" b="1" dirty="0" err="1">
                <a:solidFill>
                  <a:srgbClr val="ED6F63"/>
                </a:solidFill>
              </a:rPr>
              <a:t>from</a:t>
            </a:r>
            <a:r>
              <a:rPr lang="hu-HU" b="1" dirty="0">
                <a:solidFill>
                  <a:srgbClr val="ED6F63"/>
                </a:solidFill>
              </a:rPr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3E6209-21F4-4B4C-BCD7-EFA905E4B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79130" cy="4351338"/>
          </a:xfrm>
        </p:spPr>
        <p:txBody>
          <a:bodyPr>
            <a:normAutofit fontScale="92500"/>
          </a:bodyPr>
          <a:lstStyle/>
          <a:p>
            <a:r>
              <a:rPr lang="hu-HU" dirty="0"/>
              <a:t>a </a:t>
            </a:r>
            <a:r>
              <a:rPr lang="hu-HU" dirty="0" err="1"/>
              <a:t>strong</a:t>
            </a:r>
            <a:r>
              <a:rPr lang="hu-HU" dirty="0"/>
              <a:t> </a:t>
            </a:r>
            <a:r>
              <a:rPr lang="hu-HU" dirty="0" err="1"/>
              <a:t>international</a:t>
            </a:r>
            <a:r>
              <a:rPr lang="hu-HU" dirty="0"/>
              <a:t> </a:t>
            </a:r>
            <a:r>
              <a:rPr lang="hu-HU" dirty="0" err="1"/>
              <a:t>collaboration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combined</a:t>
            </a:r>
            <a:r>
              <a:rPr lang="hu-HU" dirty="0"/>
              <a:t> </a:t>
            </a:r>
            <a:r>
              <a:rPr lang="hu-HU" dirty="0" err="1"/>
              <a:t>field</a:t>
            </a:r>
            <a:r>
              <a:rPr lang="hu-HU" dirty="0"/>
              <a:t> of LS 4 VET</a:t>
            </a:r>
          </a:p>
          <a:p>
            <a:pPr lvl="1"/>
            <a:r>
              <a:rPr lang="hu-HU" dirty="0" err="1"/>
              <a:t>learning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others</a:t>
            </a:r>
            <a:endParaRPr lang="hu-HU" dirty="0"/>
          </a:p>
          <a:p>
            <a:pPr lvl="1"/>
            <a:r>
              <a:rPr lang="hu-HU" dirty="0" err="1"/>
              <a:t>learning</a:t>
            </a:r>
            <a:r>
              <a:rPr lang="hu-HU" dirty="0"/>
              <a:t> </a:t>
            </a:r>
            <a:r>
              <a:rPr lang="hu-HU" dirty="0" err="1"/>
              <a:t>by</a:t>
            </a:r>
            <a:r>
              <a:rPr lang="hu-HU" dirty="0"/>
              <a:t> </a:t>
            </a:r>
            <a:r>
              <a:rPr lang="hu-HU" dirty="0" err="1"/>
              <a:t>inspiring</a:t>
            </a:r>
            <a:r>
              <a:rPr lang="hu-HU" dirty="0"/>
              <a:t> </a:t>
            </a:r>
            <a:r>
              <a:rPr lang="hu-HU" dirty="0" err="1"/>
              <a:t>others</a:t>
            </a:r>
            <a:endParaRPr lang="hu-HU" dirty="0"/>
          </a:p>
          <a:p>
            <a:r>
              <a:rPr lang="hu-HU" dirty="0"/>
              <a:t>a </a:t>
            </a:r>
            <a:r>
              <a:rPr lang="hu-HU" dirty="0" err="1"/>
              <a:t>strong</a:t>
            </a:r>
            <a:r>
              <a:rPr lang="hu-HU" dirty="0"/>
              <a:t> </a:t>
            </a:r>
            <a:r>
              <a:rPr lang="hu-HU" dirty="0" err="1"/>
              <a:t>improvement</a:t>
            </a:r>
            <a:r>
              <a:rPr lang="hu-HU" dirty="0"/>
              <a:t> of LS in Hungary</a:t>
            </a:r>
          </a:p>
          <a:p>
            <a:r>
              <a:rPr lang="hu-HU" dirty="0"/>
              <a:t>a </a:t>
            </a:r>
            <a:r>
              <a:rPr lang="hu-HU" dirty="0" err="1"/>
              <a:t>strong</a:t>
            </a:r>
            <a:r>
              <a:rPr lang="hu-HU" dirty="0"/>
              <a:t> </a:t>
            </a:r>
            <a:r>
              <a:rPr lang="hu-HU" dirty="0" err="1"/>
              <a:t>impact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teachers</a:t>
            </a:r>
            <a:r>
              <a:rPr lang="hu-HU" dirty="0"/>
              <a:t>’ </a:t>
            </a:r>
            <a:r>
              <a:rPr lang="hu-HU" dirty="0" err="1"/>
              <a:t>professional</a:t>
            </a:r>
            <a:r>
              <a:rPr lang="hu-HU" dirty="0"/>
              <a:t> </a:t>
            </a:r>
            <a:r>
              <a:rPr lang="hu-HU" dirty="0" err="1"/>
              <a:t>development</a:t>
            </a:r>
            <a:r>
              <a:rPr lang="hu-HU" dirty="0"/>
              <a:t> in </a:t>
            </a:r>
            <a:r>
              <a:rPr lang="hu-HU" dirty="0" err="1"/>
              <a:t>vocational</a:t>
            </a:r>
            <a:r>
              <a:rPr lang="hu-HU" dirty="0"/>
              <a:t> </a:t>
            </a:r>
            <a:r>
              <a:rPr lang="hu-HU" dirty="0" err="1"/>
              <a:t>education</a:t>
            </a:r>
            <a:r>
              <a:rPr lang="hu-HU" dirty="0"/>
              <a:t> in Hungary</a:t>
            </a:r>
          </a:p>
          <a:p>
            <a:r>
              <a:rPr lang="hu-HU" dirty="0" err="1"/>
              <a:t>improvement</a:t>
            </a:r>
            <a:r>
              <a:rPr lang="hu-HU" dirty="0"/>
              <a:t> of </a:t>
            </a:r>
            <a:r>
              <a:rPr lang="hu-HU" dirty="0" err="1"/>
              <a:t>teachers</a:t>
            </a:r>
            <a:r>
              <a:rPr lang="hu-HU" dirty="0"/>
              <a:t>’ </a:t>
            </a:r>
            <a:r>
              <a:rPr lang="hu-HU" dirty="0" err="1"/>
              <a:t>learning</a:t>
            </a:r>
            <a:r>
              <a:rPr lang="hu-HU" dirty="0"/>
              <a:t> and CPD </a:t>
            </a:r>
            <a:r>
              <a:rPr lang="hu-HU" dirty="0" err="1"/>
              <a:t>issues</a:t>
            </a:r>
            <a:r>
              <a:rPr lang="hu-HU" dirty="0"/>
              <a:t> and </a:t>
            </a:r>
            <a:r>
              <a:rPr lang="hu-HU" dirty="0" err="1"/>
              <a:t>practice</a:t>
            </a:r>
            <a:r>
              <a:rPr lang="hu-HU" dirty="0"/>
              <a:t> in Hungary</a:t>
            </a:r>
          </a:p>
          <a:p>
            <a:r>
              <a:rPr lang="hu-HU" dirty="0" err="1"/>
              <a:t>to</a:t>
            </a:r>
            <a:r>
              <a:rPr lang="hu-HU" dirty="0"/>
              <a:t> prepare ELTE </a:t>
            </a:r>
            <a:r>
              <a:rPr lang="hu-HU" dirty="0" err="1"/>
              <a:t>Faculty</a:t>
            </a:r>
            <a:r>
              <a:rPr lang="hu-HU" dirty="0"/>
              <a:t> of Education and </a:t>
            </a:r>
            <a:r>
              <a:rPr lang="hu-HU" dirty="0" err="1"/>
              <a:t>Psychology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serve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future</a:t>
            </a:r>
            <a:r>
              <a:rPr lang="hu-HU" dirty="0"/>
              <a:t> </a:t>
            </a:r>
            <a:r>
              <a:rPr lang="hu-HU" dirty="0" err="1"/>
              <a:t>as</a:t>
            </a:r>
            <a:r>
              <a:rPr lang="hu-HU" dirty="0"/>
              <a:t> </a:t>
            </a:r>
          </a:p>
          <a:p>
            <a:pPr lvl="1"/>
            <a:r>
              <a:rPr lang="hu-HU" dirty="0" err="1"/>
              <a:t>national</a:t>
            </a:r>
            <a:r>
              <a:rPr lang="hu-HU" dirty="0"/>
              <a:t> centre of LS </a:t>
            </a:r>
            <a:r>
              <a:rPr lang="hu-HU" dirty="0" err="1"/>
              <a:t>research</a:t>
            </a:r>
            <a:r>
              <a:rPr lang="hu-HU" dirty="0"/>
              <a:t> and </a:t>
            </a:r>
            <a:r>
              <a:rPr lang="hu-HU" dirty="0" err="1"/>
              <a:t>practice</a:t>
            </a:r>
            <a:endParaRPr lang="hu-HU" dirty="0"/>
          </a:p>
          <a:p>
            <a:pPr lvl="1"/>
            <a:r>
              <a:rPr lang="hu-HU" dirty="0"/>
              <a:t>in </a:t>
            </a:r>
            <a:r>
              <a:rPr lang="hu-HU" dirty="0" err="1"/>
              <a:t>international</a:t>
            </a:r>
            <a:r>
              <a:rPr lang="hu-HU" dirty="0"/>
              <a:t> </a:t>
            </a:r>
            <a:r>
              <a:rPr lang="hu-HU" dirty="0" err="1"/>
              <a:t>nod</a:t>
            </a:r>
            <a:r>
              <a:rPr lang="hu-HU" dirty="0"/>
              <a:t> in </a:t>
            </a:r>
            <a:r>
              <a:rPr lang="hu-HU" dirty="0" err="1"/>
              <a:t>the</a:t>
            </a:r>
            <a:r>
              <a:rPr lang="hu-HU" dirty="0"/>
              <a:t> net of LS and VET CPD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9495344-0881-41C1-B322-7C3905E7B4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233" y="812936"/>
            <a:ext cx="2056315" cy="42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5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18FC29-9F8C-4146-8FE3-35A991CCA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ED6F63"/>
                </a:solidFill>
              </a:rPr>
              <a:t>A </a:t>
            </a:r>
            <a:r>
              <a:rPr lang="hu-HU" b="1" dirty="0" err="1">
                <a:solidFill>
                  <a:srgbClr val="ED6F63"/>
                </a:solidFill>
              </a:rPr>
              <a:t>short</a:t>
            </a:r>
            <a:r>
              <a:rPr lang="hu-HU" b="1" dirty="0">
                <a:solidFill>
                  <a:srgbClr val="ED6F63"/>
                </a:solidFill>
              </a:rPr>
              <a:t> </a:t>
            </a:r>
            <a:r>
              <a:rPr lang="hu-HU" b="1" dirty="0" err="1">
                <a:solidFill>
                  <a:srgbClr val="ED6F63"/>
                </a:solidFill>
              </a:rPr>
              <a:t>state</a:t>
            </a:r>
            <a:r>
              <a:rPr lang="hu-HU" b="1" dirty="0">
                <a:solidFill>
                  <a:srgbClr val="ED6F63"/>
                </a:solidFill>
              </a:rPr>
              <a:t> of art of LS in Hungary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681BB2-B43E-467B-AA7D-C4BE27E1B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155148" cy="4351338"/>
          </a:xfrm>
        </p:spPr>
        <p:txBody>
          <a:bodyPr/>
          <a:lstStyle/>
          <a:p>
            <a:r>
              <a:rPr lang="hu-HU" dirty="0" err="1"/>
              <a:t>one</a:t>
            </a:r>
            <a:r>
              <a:rPr lang="hu-HU" dirty="0"/>
              <a:t> </a:t>
            </a:r>
            <a:r>
              <a:rPr lang="hu-HU" dirty="0" err="1"/>
              <a:t>central</a:t>
            </a:r>
            <a:r>
              <a:rPr lang="hu-HU" dirty="0"/>
              <a:t> </a:t>
            </a:r>
            <a:r>
              <a:rPr lang="hu-HU" dirty="0" err="1"/>
              <a:t>academic</a:t>
            </a:r>
            <a:r>
              <a:rPr lang="hu-HU" dirty="0"/>
              <a:t> </a:t>
            </a:r>
            <a:r>
              <a:rPr lang="hu-HU" dirty="0" err="1"/>
              <a:t>person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field</a:t>
            </a:r>
            <a:r>
              <a:rPr lang="hu-HU" dirty="0"/>
              <a:t> (János)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authentic</a:t>
            </a:r>
            <a:r>
              <a:rPr lang="hu-HU" dirty="0"/>
              <a:t> </a:t>
            </a:r>
            <a:r>
              <a:rPr lang="hu-HU" dirty="0" err="1"/>
              <a:t>knowledge</a:t>
            </a:r>
            <a:r>
              <a:rPr lang="hu-HU" dirty="0"/>
              <a:t> of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method</a:t>
            </a:r>
            <a:r>
              <a:rPr lang="hu-HU" dirty="0"/>
              <a:t> and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wide</a:t>
            </a:r>
            <a:r>
              <a:rPr lang="hu-HU" dirty="0"/>
              <a:t> </a:t>
            </a:r>
            <a:r>
              <a:rPr lang="hu-HU" dirty="0" err="1"/>
              <a:t>international</a:t>
            </a:r>
            <a:r>
              <a:rPr lang="hu-HU" dirty="0"/>
              <a:t> </a:t>
            </a:r>
            <a:r>
              <a:rPr lang="hu-HU" dirty="0" err="1"/>
              <a:t>relationships</a:t>
            </a:r>
            <a:endParaRPr lang="hu-HU" dirty="0"/>
          </a:p>
          <a:p>
            <a:r>
              <a:rPr lang="hu-HU" dirty="0" err="1"/>
              <a:t>still</a:t>
            </a:r>
            <a:r>
              <a:rPr lang="hu-HU" dirty="0"/>
              <a:t>: starting </a:t>
            </a:r>
            <a:r>
              <a:rPr lang="hu-HU" dirty="0" err="1"/>
              <a:t>phase</a:t>
            </a:r>
            <a:r>
              <a:rPr lang="hu-HU" dirty="0"/>
              <a:t>; </a:t>
            </a:r>
            <a:r>
              <a:rPr lang="hu-HU" dirty="0" err="1"/>
              <a:t>not</a:t>
            </a:r>
            <a:r>
              <a:rPr lang="hu-HU" dirty="0"/>
              <a:t> a </a:t>
            </a:r>
            <a:r>
              <a:rPr lang="hu-HU" dirty="0" err="1"/>
              <a:t>well</a:t>
            </a:r>
            <a:r>
              <a:rPr lang="hu-HU" dirty="0"/>
              <a:t> </a:t>
            </a:r>
            <a:r>
              <a:rPr lang="hu-HU" dirty="0" err="1"/>
              <a:t>designed</a:t>
            </a:r>
            <a:r>
              <a:rPr lang="hu-HU" dirty="0"/>
              <a:t> and </a:t>
            </a:r>
            <a:r>
              <a:rPr lang="hu-HU" dirty="0" err="1"/>
              <a:t>developed</a:t>
            </a:r>
            <a:r>
              <a:rPr lang="hu-HU" dirty="0"/>
              <a:t> </a:t>
            </a:r>
            <a:r>
              <a:rPr lang="hu-HU" dirty="0" err="1"/>
              <a:t>system</a:t>
            </a:r>
            <a:endParaRPr lang="hu-HU" dirty="0"/>
          </a:p>
          <a:p>
            <a:r>
              <a:rPr lang="hu-HU" dirty="0" err="1"/>
              <a:t>many</a:t>
            </a:r>
            <a:r>
              <a:rPr lang="hu-HU" dirty="0"/>
              <a:t> </a:t>
            </a:r>
            <a:r>
              <a:rPr lang="hu-HU" dirty="0" err="1"/>
              <a:t>presentations</a:t>
            </a:r>
            <a:r>
              <a:rPr lang="hu-HU" dirty="0"/>
              <a:t>, in-service </a:t>
            </a:r>
            <a:r>
              <a:rPr lang="hu-HU" dirty="0" err="1"/>
              <a:t>teacher</a:t>
            </a:r>
            <a:r>
              <a:rPr lang="hu-HU" dirty="0"/>
              <a:t> </a:t>
            </a:r>
            <a:r>
              <a:rPr lang="hu-HU" dirty="0" err="1"/>
              <a:t>training</a:t>
            </a:r>
            <a:r>
              <a:rPr lang="hu-HU" dirty="0"/>
              <a:t> </a:t>
            </a:r>
            <a:r>
              <a:rPr lang="hu-HU" dirty="0" err="1"/>
              <a:t>programs</a:t>
            </a:r>
            <a:endParaRPr lang="hu-HU" dirty="0"/>
          </a:p>
          <a:p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few</a:t>
            </a:r>
            <a:r>
              <a:rPr lang="hu-HU" dirty="0"/>
              <a:t> </a:t>
            </a:r>
            <a:r>
              <a:rPr lang="hu-HU" dirty="0" err="1"/>
              <a:t>experience</a:t>
            </a:r>
            <a:r>
              <a:rPr lang="hu-HU" dirty="0"/>
              <a:t> in </a:t>
            </a:r>
            <a:r>
              <a:rPr lang="hu-HU" dirty="0" err="1"/>
              <a:t>pratice</a:t>
            </a:r>
            <a:r>
              <a:rPr lang="hu-HU" dirty="0"/>
              <a:t> (</a:t>
            </a:r>
            <a:r>
              <a:rPr lang="hu-HU" dirty="0" err="1"/>
              <a:t>however</a:t>
            </a:r>
            <a:r>
              <a:rPr lang="hu-HU" dirty="0"/>
              <a:t>: </a:t>
            </a:r>
            <a:r>
              <a:rPr lang="hu-HU" dirty="0" err="1"/>
              <a:t>also</a:t>
            </a:r>
            <a:r>
              <a:rPr lang="hu-HU" dirty="0"/>
              <a:t> in </a:t>
            </a:r>
            <a:r>
              <a:rPr lang="hu-HU" dirty="0" err="1"/>
              <a:t>vocational</a:t>
            </a:r>
            <a:r>
              <a:rPr lang="hu-HU" dirty="0"/>
              <a:t> </a:t>
            </a:r>
            <a:r>
              <a:rPr lang="hu-HU" dirty="0" err="1"/>
              <a:t>educational</a:t>
            </a:r>
            <a:r>
              <a:rPr lang="hu-HU" dirty="0"/>
              <a:t> </a:t>
            </a:r>
            <a:r>
              <a:rPr lang="hu-HU" dirty="0" err="1"/>
              <a:t>institution</a:t>
            </a:r>
            <a:r>
              <a:rPr lang="hu-HU" dirty="0"/>
              <a:t>)</a:t>
            </a:r>
          </a:p>
          <a:p>
            <a:r>
              <a:rPr lang="hu-HU" dirty="0"/>
              <a:t>a </a:t>
            </a:r>
            <a:r>
              <a:rPr lang="hu-HU" dirty="0" err="1"/>
              <a:t>number</a:t>
            </a:r>
            <a:r>
              <a:rPr lang="hu-HU" dirty="0"/>
              <a:t> of </a:t>
            </a:r>
            <a:r>
              <a:rPr lang="hu-HU" dirty="0" err="1"/>
              <a:t>vocational</a:t>
            </a:r>
            <a:r>
              <a:rPr lang="hu-HU" dirty="0"/>
              <a:t> </a:t>
            </a:r>
            <a:r>
              <a:rPr lang="hu-HU" dirty="0" err="1"/>
              <a:t>teachers</a:t>
            </a:r>
            <a:r>
              <a:rPr lang="hu-HU" dirty="0"/>
              <a:t> </a:t>
            </a:r>
            <a:r>
              <a:rPr lang="hu-HU" dirty="0" err="1"/>
              <a:t>know</a:t>
            </a:r>
            <a:r>
              <a:rPr lang="hu-HU" dirty="0"/>
              <a:t> </a:t>
            </a:r>
            <a:r>
              <a:rPr lang="hu-HU" dirty="0" err="1"/>
              <a:t>about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method</a:t>
            </a:r>
            <a:r>
              <a:rPr lang="hu-HU" dirty="0"/>
              <a:t> </a:t>
            </a:r>
            <a:r>
              <a:rPr lang="hu-HU" dirty="0" err="1"/>
              <a:t>but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familiar</a:t>
            </a:r>
            <a:r>
              <a:rPr lang="hu-HU" dirty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its</a:t>
            </a:r>
            <a:r>
              <a:rPr lang="hu-HU" dirty="0"/>
              <a:t> </a:t>
            </a:r>
            <a:r>
              <a:rPr lang="hu-HU" dirty="0" err="1"/>
              <a:t>practice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8302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3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>
            <a:off x="1581148" y="3115556"/>
            <a:ext cx="932553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50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THANK YOU</a:t>
            </a:r>
            <a:r>
              <a:rPr lang="hu-HU" sz="5000" dirty="0">
                <a:solidFill>
                  <a:schemeClr val="bg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FOR WATCHING!</a:t>
            </a:r>
            <a:endParaRPr lang="id-ID" sz="5000" dirty="0">
              <a:solidFill>
                <a:schemeClr val="bg1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67736" y="2258690"/>
            <a:ext cx="3552361" cy="3299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d-ID" sz="2000" dirty="0">
              <a:solidFill>
                <a:srgbClr val="00B0F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06787" y="6227767"/>
            <a:ext cx="3013310" cy="3326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400" spc="600" dirty="0">
                <a:solidFill>
                  <a:schemeClr val="bg1"/>
                </a:solidFill>
                <a:latin typeface="+mn-lt"/>
              </a:rPr>
              <a:t>LS4VET</a:t>
            </a:r>
            <a:endParaRPr lang="id-ID" sz="1400" spc="6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001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" y="0"/>
            <a:ext cx="5078632" cy="671810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2">
                  <a:lumMod val="50000"/>
                </a:schemeClr>
              </a:gs>
              <a:gs pos="72000">
                <a:srgbClr val="283646"/>
              </a:gs>
              <a:gs pos="100000">
                <a:srgbClr val="283646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176" y="349156"/>
            <a:ext cx="4531548" cy="1325563"/>
          </a:xfrm>
        </p:spPr>
        <p:txBody>
          <a:bodyPr>
            <a:normAutofit/>
          </a:bodyPr>
          <a:lstStyle/>
          <a:p>
            <a:r>
              <a:rPr lang="hu-HU" sz="2851" b="1" dirty="0">
                <a:solidFill>
                  <a:schemeClr val="bg1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</a:rPr>
              <a:t>Project </a:t>
            </a:r>
            <a:r>
              <a:rPr lang="hu-HU" sz="2851" b="1" dirty="0" err="1">
                <a:solidFill>
                  <a:schemeClr val="bg1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</a:rPr>
              <a:t>basics</a:t>
            </a:r>
            <a:endParaRPr lang="hu-HU" sz="2851" b="1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0"/>
              <a:cs typeface="Calibri Light" panose="020F0302020204030204" pitchFamily="34" charset="0"/>
            </a:endParaRPr>
          </a:p>
        </p:txBody>
      </p:sp>
      <p:cxnSp>
        <p:nvCxnSpPr>
          <p:cNvPr id="27" name="Straight Connector 31"/>
          <p:cNvCxnSpPr/>
          <p:nvPr/>
        </p:nvCxnSpPr>
        <p:spPr>
          <a:xfrm>
            <a:off x="505676" y="1286080"/>
            <a:ext cx="457200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385013" y="1448420"/>
            <a:ext cx="46936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Title</a:t>
            </a:r>
            <a:r>
              <a:rPr lang="en-US" dirty="0">
                <a:solidFill>
                  <a:schemeClr val="bg1"/>
                </a:solidFill>
              </a:rPr>
              <a:t>: Teachers’ Collaboration through Lesson Study for Improving the Quality of Vocational Education and Training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Acronym</a:t>
            </a:r>
            <a:r>
              <a:rPr lang="en-US" dirty="0">
                <a:solidFill>
                  <a:schemeClr val="bg1"/>
                </a:solidFill>
              </a:rPr>
              <a:t>: LS4VET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Project ID: </a:t>
            </a:r>
            <a:r>
              <a:rPr lang="en-US" dirty="0">
                <a:solidFill>
                  <a:schemeClr val="bg1"/>
                </a:solidFill>
              </a:rPr>
              <a:t>2020-1-HU01-KA202-078848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Program: </a:t>
            </a:r>
            <a:r>
              <a:rPr lang="en-US" dirty="0">
                <a:solidFill>
                  <a:schemeClr val="bg1"/>
                </a:solidFill>
              </a:rPr>
              <a:t>Erasmus+ KA2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Project Type: </a:t>
            </a:r>
            <a:r>
              <a:rPr lang="en-US" dirty="0">
                <a:solidFill>
                  <a:schemeClr val="bg1"/>
                </a:solidFill>
              </a:rPr>
              <a:t>Strategic Partnership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Target group: </a:t>
            </a:r>
            <a:r>
              <a:rPr lang="en-US" dirty="0">
                <a:solidFill>
                  <a:schemeClr val="bg1"/>
                </a:solidFill>
              </a:rPr>
              <a:t>teachers and trainers working in VET schools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Secondary target group: </a:t>
            </a:r>
            <a:r>
              <a:rPr lang="en-US" dirty="0">
                <a:solidFill>
                  <a:schemeClr val="bg1"/>
                </a:solidFill>
              </a:rPr>
              <a:t>teacher educators and student teachers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Beneficiaries: </a:t>
            </a:r>
            <a:r>
              <a:rPr lang="en-US" dirty="0">
                <a:solidFill>
                  <a:schemeClr val="bg1"/>
                </a:solidFill>
              </a:rPr>
              <a:t>VET students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Participant countries</a:t>
            </a:r>
            <a:r>
              <a:rPr lang="en-US" dirty="0">
                <a:solidFill>
                  <a:schemeClr val="bg1"/>
                </a:solidFill>
              </a:rPr>
              <a:t>: Austria, Hungary, Malta, Netherlands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Project start: </a:t>
            </a:r>
            <a:r>
              <a:rPr lang="en-US" dirty="0">
                <a:solidFill>
                  <a:schemeClr val="bg1"/>
                </a:solidFill>
              </a:rPr>
              <a:t>1 September 2020</a:t>
            </a:r>
            <a:endParaRPr lang="en-US" dirty="0">
              <a:solidFill>
                <a:schemeClr val="bg1"/>
              </a:solidFill>
              <a:effectLst/>
            </a:endParaRP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Project end: </a:t>
            </a:r>
            <a:r>
              <a:rPr lang="en-US" dirty="0">
                <a:solidFill>
                  <a:schemeClr val="bg1"/>
                </a:solidFill>
              </a:rPr>
              <a:t>31 August 2023</a:t>
            </a:r>
            <a:endParaRPr lang="en-US" dirty="0">
              <a:solidFill>
                <a:schemeClr val="bg1"/>
              </a:solidFill>
              <a:effectLst/>
            </a:endParaRPr>
          </a:p>
          <a:p>
            <a:endParaRPr lang="hu-HU" dirty="0"/>
          </a:p>
        </p:txBody>
      </p:sp>
      <p:sp>
        <p:nvSpPr>
          <p:cNvPr id="15" name="Cím 1"/>
          <p:cNvSpPr txBox="1">
            <a:spLocks/>
          </p:cNvSpPr>
          <p:nvPr/>
        </p:nvSpPr>
        <p:spPr>
          <a:xfrm>
            <a:off x="5459807" y="349156"/>
            <a:ext cx="45315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51" b="1" dirty="0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</a:rPr>
              <a:t>Project </a:t>
            </a:r>
            <a:r>
              <a:rPr lang="hu-HU" sz="2851" b="1" dirty="0" err="1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</a:rPr>
              <a:t>coordinator</a:t>
            </a:r>
            <a:endParaRPr lang="hu-HU" sz="2851" b="1" dirty="0">
              <a:solidFill>
                <a:srgbClr val="E84C3C"/>
              </a:solidFill>
              <a:latin typeface="Calibri Light" panose="020F0302020204030204" pitchFamily="34" charset="0"/>
              <a:ea typeface="ＭＳ Ｐゴシック" charset="0"/>
              <a:cs typeface="Calibri Light" panose="020F0302020204030204" pitchFamily="34" charset="0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459807" y="1339988"/>
            <a:ext cx="64755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Project coordinator: </a:t>
            </a:r>
            <a:r>
              <a:rPr lang="en-US" b="1" dirty="0"/>
              <a:t>ELTE - Faculty of Education and Psychology, Institute of Intercultural Psychology and Education</a:t>
            </a:r>
            <a:endParaRPr lang="en-US" b="1" dirty="0">
              <a:effectLst/>
            </a:endParaRP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Project leader: </a:t>
            </a:r>
            <a:r>
              <a:rPr lang="en-US" dirty="0"/>
              <a:t>Prof. Dr. </a:t>
            </a:r>
            <a:r>
              <a:rPr lang="en-US" dirty="0" err="1"/>
              <a:t>János</a:t>
            </a:r>
            <a:r>
              <a:rPr lang="en-US" dirty="0"/>
              <a:t> </a:t>
            </a:r>
            <a:r>
              <a:rPr lang="en-US" dirty="0" err="1"/>
              <a:t>Győri</a:t>
            </a:r>
            <a:endParaRPr lang="hu-HU" dirty="0"/>
          </a:p>
          <a:p>
            <a:r>
              <a:rPr lang="hu-HU" dirty="0">
                <a:solidFill>
                  <a:schemeClr val="accent3">
                    <a:lumMod val="50000"/>
                  </a:schemeClr>
                </a:solidFill>
              </a:rPr>
              <a:t>Project </a:t>
            </a:r>
            <a:r>
              <a:rPr lang="hu-HU" dirty="0" err="1">
                <a:solidFill>
                  <a:schemeClr val="accent3">
                    <a:lumMod val="50000"/>
                  </a:schemeClr>
                </a:solidFill>
              </a:rPr>
              <a:t>coordinator</a:t>
            </a:r>
            <a:r>
              <a:rPr lang="hu-HU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hu-HU" dirty="0"/>
              <a:t> Eszter Bükki</a:t>
            </a:r>
            <a:endParaRPr lang="hu-HU" dirty="0">
              <a:effectLst/>
            </a:endParaRPr>
          </a:p>
          <a:p>
            <a:r>
              <a:rPr lang="hu-HU" dirty="0" err="1">
                <a:solidFill>
                  <a:schemeClr val="accent3">
                    <a:lumMod val="50000"/>
                  </a:schemeClr>
                </a:solidFill>
              </a:rPr>
              <a:t>Address</a:t>
            </a:r>
            <a:r>
              <a:rPr lang="hu-HU" dirty="0"/>
              <a:t>: 23-27 Kazinczy u. Budapest 1075, Hungary</a:t>
            </a:r>
            <a:endParaRPr lang="hu-HU" dirty="0">
              <a:effectLst/>
            </a:endParaRPr>
          </a:p>
          <a:p>
            <a:r>
              <a:rPr lang="hu-HU" dirty="0">
                <a:solidFill>
                  <a:schemeClr val="accent3">
                    <a:lumMod val="50000"/>
                  </a:schemeClr>
                </a:solidFill>
              </a:rPr>
              <a:t>E-mail: </a:t>
            </a:r>
            <a:r>
              <a:rPr lang="hu-HU" dirty="0"/>
              <a:t>ls4vet@ppk.elte.hu </a:t>
            </a:r>
            <a:endParaRPr lang="hu-HU" dirty="0">
              <a:effectLst/>
            </a:endParaRPr>
          </a:p>
          <a:p>
            <a:r>
              <a:rPr lang="hu-HU" dirty="0" err="1">
                <a:solidFill>
                  <a:schemeClr val="accent3">
                    <a:lumMod val="50000"/>
                  </a:schemeClr>
                </a:solidFill>
              </a:rPr>
              <a:t>Phone</a:t>
            </a:r>
            <a:r>
              <a:rPr lang="hu-HU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hu-HU" dirty="0"/>
              <a:t>+ (36-1) 461-4500 / 3895</a:t>
            </a:r>
            <a:endParaRPr lang="hu-HU" dirty="0">
              <a:effectLst/>
            </a:endParaRPr>
          </a:p>
        </p:txBody>
      </p:sp>
      <p:cxnSp>
        <p:nvCxnSpPr>
          <p:cNvPr id="18" name="Straight Connector 31"/>
          <p:cNvCxnSpPr/>
          <p:nvPr/>
        </p:nvCxnSpPr>
        <p:spPr>
          <a:xfrm>
            <a:off x="5638800" y="1286080"/>
            <a:ext cx="457200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doboz 11"/>
          <p:cNvSpPr txBox="1"/>
          <p:nvPr/>
        </p:nvSpPr>
        <p:spPr>
          <a:xfrm>
            <a:off x="5459807" y="4196946"/>
            <a:ext cx="65878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err="1">
                <a:solidFill>
                  <a:srgbClr val="283646"/>
                </a:solidFill>
                <a:hlinkClick r:id="rId2"/>
              </a:rPr>
              <a:t>iTStudy</a:t>
            </a:r>
            <a:r>
              <a:rPr lang="hu-HU" u="sng" dirty="0">
                <a:solidFill>
                  <a:srgbClr val="283646"/>
                </a:solidFill>
                <a:hlinkClick r:id="rId2"/>
              </a:rPr>
              <a:t> Hungary </a:t>
            </a:r>
            <a:r>
              <a:rPr lang="hu-HU" u="sng" dirty="0" err="1">
                <a:solidFill>
                  <a:srgbClr val="283646"/>
                </a:solidFill>
                <a:hlinkClick r:id="rId2"/>
              </a:rPr>
              <a:t>Educational</a:t>
            </a:r>
            <a:r>
              <a:rPr lang="hu-HU" u="sng" dirty="0">
                <a:solidFill>
                  <a:srgbClr val="283646"/>
                </a:solidFill>
                <a:hlinkClick r:id="rId2"/>
              </a:rPr>
              <a:t> and Research Centre Ltd.</a:t>
            </a:r>
            <a:r>
              <a:rPr lang="hu-HU" dirty="0">
                <a:solidFill>
                  <a:srgbClr val="283646"/>
                </a:solidFill>
              </a:rPr>
              <a:t> (Hungary)</a:t>
            </a:r>
          </a:p>
          <a:p>
            <a:r>
              <a:rPr lang="hu-HU" u="sng" dirty="0">
                <a:solidFill>
                  <a:srgbClr val="283646"/>
                </a:solidFill>
                <a:hlinkClick r:id="rId3"/>
              </a:rPr>
              <a:t>Neumann János Computer Science </a:t>
            </a:r>
            <a:r>
              <a:rPr lang="hu-HU" u="sng" dirty="0" err="1">
                <a:solidFill>
                  <a:srgbClr val="283646"/>
                </a:solidFill>
                <a:hlinkClick r:id="rId3"/>
              </a:rPr>
              <a:t>Technical</a:t>
            </a:r>
            <a:r>
              <a:rPr lang="hu-HU" u="sng" dirty="0">
                <a:solidFill>
                  <a:srgbClr val="283646"/>
                </a:solidFill>
                <a:hlinkClick r:id="rId3"/>
              </a:rPr>
              <a:t> </a:t>
            </a:r>
            <a:r>
              <a:rPr lang="hu-HU" u="sng" dirty="0" err="1">
                <a:solidFill>
                  <a:srgbClr val="283646"/>
                </a:solidFill>
                <a:hlinkClick r:id="rId3"/>
              </a:rPr>
              <a:t>School</a:t>
            </a:r>
            <a:r>
              <a:rPr lang="hu-HU" dirty="0">
                <a:solidFill>
                  <a:srgbClr val="283646"/>
                </a:solidFill>
              </a:rPr>
              <a:t> (Hungary)</a:t>
            </a:r>
          </a:p>
          <a:p>
            <a:r>
              <a:rPr lang="hu-HU" u="sng" dirty="0" err="1">
                <a:solidFill>
                  <a:srgbClr val="283646"/>
                </a:solidFill>
                <a:hlinkClick r:id="rId4"/>
              </a:rPr>
              <a:t>Pedagogische</a:t>
            </a:r>
            <a:r>
              <a:rPr lang="hu-HU" u="sng" dirty="0">
                <a:solidFill>
                  <a:srgbClr val="283646"/>
                </a:solidFill>
                <a:hlinkClick r:id="rId4"/>
              </a:rPr>
              <a:t> </a:t>
            </a:r>
            <a:r>
              <a:rPr lang="hu-HU" u="sng" dirty="0" err="1">
                <a:solidFill>
                  <a:srgbClr val="283646"/>
                </a:solidFill>
                <a:hlinkClick r:id="rId4"/>
              </a:rPr>
              <a:t>Hochshule</a:t>
            </a:r>
            <a:r>
              <a:rPr lang="hu-HU" u="sng" dirty="0">
                <a:solidFill>
                  <a:srgbClr val="283646"/>
                </a:solidFill>
                <a:hlinkClick r:id="rId4"/>
              </a:rPr>
              <a:t> </a:t>
            </a:r>
            <a:r>
              <a:rPr lang="hu-HU" u="sng" dirty="0" err="1">
                <a:solidFill>
                  <a:srgbClr val="283646"/>
                </a:solidFill>
                <a:hlinkClick r:id="rId4"/>
              </a:rPr>
              <a:t>Niederösterreich</a:t>
            </a:r>
            <a:r>
              <a:rPr lang="hu-HU" dirty="0">
                <a:solidFill>
                  <a:srgbClr val="283646"/>
                </a:solidFill>
              </a:rPr>
              <a:t> (</a:t>
            </a:r>
            <a:r>
              <a:rPr lang="hu-HU" dirty="0" err="1">
                <a:solidFill>
                  <a:srgbClr val="283646"/>
                </a:solidFill>
              </a:rPr>
              <a:t>Austria</a:t>
            </a:r>
            <a:r>
              <a:rPr lang="hu-HU" dirty="0">
                <a:solidFill>
                  <a:srgbClr val="283646"/>
                </a:solidFill>
              </a:rPr>
              <a:t>)</a:t>
            </a:r>
            <a:endParaRPr lang="hu-HU" dirty="0">
              <a:solidFill>
                <a:srgbClr val="283646"/>
              </a:solidFill>
              <a:effectLst/>
            </a:endParaRPr>
          </a:p>
          <a:p>
            <a:r>
              <a:rPr lang="hu-HU" u="sng" dirty="0" err="1">
                <a:solidFill>
                  <a:srgbClr val="283646"/>
                </a:solidFill>
                <a:hlinkClick r:id="rId5"/>
              </a:rPr>
              <a:t>Vocational</a:t>
            </a:r>
            <a:r>
              <a:rPr lang="hu-HU" u="sng" dirty="0">
                <a:solidFill>
                  <a:srgbClr val="283646"/>
                </a:solidFill>
                <a:hlinkClick r:id="rId5"/>
              </a:rPr>
              <a:t> </a:t>
            </a:r>
            <a:r>
              <a:rPr lang="hu-HU" u="sng" dirty="0" err="1">
                <a:solidFill>
                  <a:srgbClr val="283646"/>
                </a:solidFill>
                <a:hlinkClick r:id="rId5"/>
              </a:rPr>
              <a:t>School</a:t>
            </a:r>
            <a:r>
              <a:rPr lang="hu-HU" u="sng" dirty="0">
                <a:solidFill>
                  <a:srgbClr val="283646"/>
                </a:solidFill>
                <a:hlinkClick r:id="rId5"/>
              </a:rPr>
              <a:t> Baden </a:t>
            </a:r>
            <a:r>
              <a:rPr lang="hu-HU" u="sng" dirty="0" err="1">
                <a:solidFill>
                  <a:srgbClr val="283646"/>
                </a:solidFill>
                <a:hlinkClick r:id="rId5"/>
              </a:rPr>
              <a:t>Lower</a:t>
            </a:r>
            <a:r>
              <a:rPr lang="hu-HU" u="sng" dirty="0">
                <a:solidFill>
                  <a:srgbClr val="283646"/>
                </a:solidFill>
                <a:hlinkClick r:id="rId5"/>
              </a:rPr>
              <a:t> </a:t>
            </a:r>
            <a:r>
              <a:rPr lang="hu-HU" u="sng" dirty="0" err="1">
                <a:solidFill>
                  <a:srgbClr val="283646"/>
                </a:solidFill>
                <a:hlinkClick r:id="rId5"/>
              </a:rPr>
              <a:t>Austria</a:t>
            </a:r>
            <a:r>
              <a:rPr lang="hu-HU" dirty="0">
                <a:solidFill>
                  <a:srgbClr val="283646"/>
                </a:solidFill>
              </a:rPr>
              <a:t> (</a:t>
            </a:r>
            <a:r>
              <a:rPr lang="hu-HU" dirty="0" err="1">
                <a:solidFill>
                  <a:srgbClr val="283646"/>
                </a:solidFill>
              </a:rPr>
              <a:t>Austria</a:t>
            </a:r>
            <a:r>
              <a:rPr lang="hu-HU" dirty="0">
                <a:solidFill>
                  <a:srgbClr val="283646"/>
                </a:solidFill>
              </a:rPr>
              <a:t>)</a:t>
            </a:r>
            <a:endParaRPr lang="hu-HU" dirty="0">
              <a:solidFill>
                <a:srgbClr val="283646"/>
              </a:solidFill>
              <a:effectLst/>
            </a:endParaRPr>
          </a:p>
          <a:p>
            <a:r>
              <a:rPr lang="hu-HU" u="sng" dirty="0" err="1">
                <a:solidFill>
                  <a:srgbClr val="283646"/>
                </a:solidFill>
                <a:hlinkClick r:id="rId6"/>
              </a:rPr>
              <a:t>Universita</a:t>
            </a:r>
            <a:r>
              <a:rPr lang="hu-HU" u="sng" dirty="0">
                <a:solidFill>
                  <a:srgbClr val="283646"/>
                </a:solidFill>
                <a:hlinkClick r:id="rId6"/>
              </a:rPr>
              <a:t> </a:t>
            </a:r>
            <a:r>
              <a:rPr lang="hu-HU" u="sng" dirty="0" err="1">
                <a:solidFill>
                  <a:srgbClr val="283646"/>
                </a:solidFill>
                <a:hlinkClick r:id="rId6"/>
              </a:rPr>
              <a:t>ta</a:t>
            </a:r>
            <a:r>
              <a:rPr lang="hu-HU" u="sng" dirty="0">
                <a:solidFill>
                  <a:srgbClr val="283646"/>
                </a:solidFill>
                <a:hlinkClick r:id="rId6"/>
              </a:rPr>
              <a:t> </a:t>
            </a:r>
            <a:r>
              <a:rPr lang="hu-HU" u="sng" dirty="0" err="1">
                <a:solidFill>
                  <a:srgbClr val="283646"/>
                </a:solidFill>
                <a:hlinkClick r:id="rId6"/>
              </a:rPr>
              <a:t>Malta</a:t>
            </a:r>
            <a:r>
              <a:rPr lang="hu-HU" dirty="0">
                <a:solidFill>
                  <a:srgbClr val="283646"/>
                </a:solidFill>
              </a:rPr>
              <a:t> (</a:t>
            </a:r>
            <a:r>
              <a:rPr lang="hu-HU" dirty="0" err="1">
                <a:solidFill>
                  <a:srgbClr val="283646"/>
                </a:solidFill>
              </a:rPr>
              <a:t>Malta</a:t>
            </a:r>
            <a:r>
              <a:rPr lang="hu-HU" dirty="0">
                <a:solidFill>
                  <a:srgbClr val="283646"/>
                </a:solidFill>
              </a:rPr>
              <a:t>)</a:t>
            </a:r>
            <a:endParaRPr lang="hu-HU" dirty="0">
              <a:solidFill>
                <a:srgbClr val="283646"/>
              </a:solidFill>
              <a:effectLst/>
            </a:endParaRPr>
          </a:p>
          <a:p>
            <a:r>
              <a:rPr lang="hu-HU" u="sng" dirty="0">
                <a:solidFill>
                  <a:srgbClr val="283646"/>
                </a:solidFill>
                <a:hlinkClick r:id="rId7"/>
              </a:rPr>
              <a:t>Institute of </a:t>
            </a:r>
            <a:r>
              <a:rPr lang="hu-HU" u="sng" dirty="0" err="1">
                <a:solidFill>
                  <a:srgbClr val="283646"/>
                </a:solidFill>
                <a:hlinkClick r:id="rId7"/>
              </a:rPr>
              <a:t>Tourism</a:t>
            </a:r>
            <a:r>
              <a:rPr lang="hu-HU" u="sng" dirty="0">
                <a:solidFill>
                  <a:srgbClr val="283646"/>
                </a:solidFill>
                <a:hlinkClick r:id="rId7"/>
              </a:rPr>
              <a:t> </a:t>
            </a:r>
            <a:r>
              <a:rPr lang="hu-HU" u="sng" dirty="0" err="1">
                <a:solidFill>
                  <a:srgbClr val="283646"/>
                </a:solidFill>
                <a:hlinkClick r:id="rId7"/>
              </a:rPr>
              <a:t>Studies</a:t>
            </a:r>
            <a:r>
              <a:rPr lang="hu-HU" dirty="0">
                <a:solidFill>
                  <a:srgbClr val="283646"/>
                </a:solidFill>
              </a:rPr>
              <a:t> (</a:t>
            </a:r>
            <a:r>
              <a:rPr lang="hu-HU" dirty="0" err="1">
                <a:solidFill>
                  <a:srgbClr val="283646"/>
                </a:solidFill>
              </a:rPr>
              <a:t>Malta</a:t>
            </a:r>
            <a:r>
              <a:rPr lang="hu-HU" dirty="0">
                <a:solidFill>
                  <a:srgbClr val="283646"/>
                </a:solidFill>
              </a:rPr>
              <a:t>)</a:t>
            </a:r>
            <a:endParaRPr lang="hu-HU" dirty="0">
              <a:solidFill>
                <a:srgbClr val="283646"/>
              </a:solidFill>
              <a:effectLst/>
            </a:endParaRPr>
          </a:p>
          <a:p>
            <a:r>
              <a:rPr lang="hu-HU" u="sng" dirty="0">
                <a:solidFill>
                  <a:srgbClr val="283646"/>
                </a:solidFill>
                <a:hlinkClick r:id="rId8"/>
              </a:rPr>
              <a:t>University of </a:t>
            </a:r>
            <a:r>
              <a:rPr lang="hu-HU" u="sng" dirty="0" err="1">
                <a:solidFill>
                  <a:srgbClr val="283646"/>
                </a:solidFill>
                <a:hlinkClick r:id="rId8"/>
              </a:rPr>
              <a:t>Applied</a:t>
            </a:r>
            <a:r>
              <a:rPr lang="hu-HU" u="sng" dirty="0">
                <a:solidFill>
                  <a:srgbClr val="283646"/>
                </a:solidFill>
                <a:hlinkClick r:id="rId8"/>
              </a:rPr>
              <a:t> </a:t>
            </a:r>
            <a:r>
              <a:rPr lang="hu-HU" u="sng" dirty="0" err="1">
                <a:solidFill>
                  <a:srgbClr val="283646"/>
                </a:solidFill>
                <a:hlinkClick r:id="rId8"/>
              </a:rPr>
              <a:t>Sciences</a:t>
            </a:r>
            <a:r>
              <a:rPr lang="hu-HU" u="sng" dirty="0">
                <a:solidFill>
                  <a:srgbClr val="283646"/>
                </a:solidFill>
                <a:hlinkClick r:id="rId8"/>
              </a:rPr>
              <a:t> Utrecht</a:t>
            </a:r>
            <a:r>
              <a:rPr lang="hu-HU" dirty="0">
                <a:solidFill>
                  <a:srgbClr val="283646"/>
                </a:solidFill>
              </a:rPr>
              <a:t> (</a:t>
            </a:r>
            <a:r>
              <a:rPr lang="hu-HU" dirty="0" err="1">
                <a:solidFill>
                  <a:srgbClr val="283646"/>
                </a:solidFill>
              </a:rPr>
              <a:t>Netherland</a:t>
            </a:r>
            <a:r>
              <a:rPr lang="hu-HU" dirty="0">
                <a:solidFill>
                  <a:srgbClr val="283646"/>
                </a:solidFill>
              </a:rPr>
              <a:t>)</a:t>
            </a:r>
          </a:p>
          <a:p>
            <a:r>
              <a:rPr lang="hu-HU" u="sng" dirty="0" err="1">
                <a:solidFill>
                  <a:srgbClr val="283646"/>
                </a:solidFill>
                <a:hlinkClick r:id="rId9"/>
              </a:rPr>
              <a:t>Stichting</a:t>
            </a:r>
            <a:r>
              <a:rPr lang="hu-HU" u="sng" dirty="0">
                <a:solidFill>
                  <a:srgbClr val="283646"/>
                </a:solidFill>
                <a:hlinkClick r:id="rId9"/>
              </a:rPr>
              <a:t> </a:t>
            </a:r>
            <a:r>
              <a:rPr lang="hu-HU" u="sng" dirty="0" err="1">
                <a:solidFill>
                  <a:srgbClr val="283646"/>
                </a:solidFill>
                <a:hlinkClick r:id="rId9"/>
              </a:rPr>
              <a:t>Landstede</a:t>
            </a:r>
            <a:r>
              <a:rPr lang="hu-HU" dirty="0">
                <a:solidFill>
                  <a:srgbClr val="283646"/>
                </a:solidFill>
                <a:hlinkClick r:id="rId9"/>
              </a:rPr>
              <a:t> </a:t>
            </a:r>
            <a:r>
              <a:rPr lang="hu-HU" dirty="0">
                <a:solidFill>
                  <a:srgbClr val="283646"/>
                </a:solidFill>
              </a:rPr>
              <a:t>(</a:t>
            </a:r>
            <a:r>
              <a:rPr lang="hu-HU" dirty="0" err="1">
                <a:solidFill>
                  <a:srgbClr val="283646"/>
                </a:solidFill>
              </a:rPr>
              <a:t>Netherland</a:t>
            </a:r>
            <a:r>
              <a:rPr lang="hu-HU" dirty="0">
                <a:solidFill>
                  <a:srgbClr val="283646"/>
                </a:solidFill>
              </a:rPr>
              <a:t>)</a:t>
            </a:r>
            <a:endParaRPr lang="hu-HU" dirty="0">
              <a:solidFill>
                <a:srgbClr val="283646"/>
              </a:solidFill>
              <a:effectLst/>
            </a:endParaRPr>
          </a:p>
          <a:p>
            <a:endParaRPr lang="hu-HU" dirty="0"/>
          </a:p>
        </p:txBody>
      </p:sp>
      <p:sp>
        <p:nvSpPr>
          <p:cNvPr id="20" name="Cím 1"/>
          <p:cNvSpPr txBox="1">
            <a:spLocks/>
          </p:cNvSpPr>
          <p:nvPr/>
        </p:nvSpPr>
        <p:spPr>
          <a:xfrm>
            <a:off x="5459807" y="3186295"/>
            <a:ext cx="45315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51" b="1" dirty="0" err="1">
                <a:solidFill>
                  <a:srgbClr val="283646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</a:rPr>
              <a:t>Partners</a:t>
            </a:r>
            <a:endParaRPr lang="hu-HU" sz="2851" b="1" dirty="0">
              <a:solidFill>
                <a:srgbClr val="283646"/>
              </a:solidFill>
              <a:latin typeface="Calibri Light" panose="020F0302020204030204" pitchFamily="34" charset="0"/>
              <a:ea typeface="ＭＳ Ｐゴシック" charset="0"/>
              <a:cs typeface="Calibri Light" panose="020F0302020204030204" pitchFamily="34" charset="0"/>
            </a:endParaRP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595" y="349156"/>
            <a:ext cx="1660352" cy="347151"/>
          </a:xfrm>
          <a:prstGeom prst="rect">
            <a:avLst/>
          </a:prstGeom>
        </p:spPr>
      </p:pic>
      <p:cxnSp>
        <p:nvCxnSpPr>
          <p:cNvPr id="22" name="Straight Connector 31"/>
          <p:cNvCxnSpPr/>
          <p:nvPr/>
        </p:nvCxnSpPr>
        <p:spPr>
          <a:xfrm>
            <a:off x="5590674" y="4143511"/>
            <a:ext cx="457200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Kép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845" y="226502"/>
            <a:ext cx="2598821" cy="53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06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5" grpId="0"/>
      <p:bldP spid="11" grpId="0"/>
      <p:bldP spid="12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36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/>
          <p:nvPr/>
        </p:nvSpPr>
        <p:spPr>
          <a:xfrm>
            <a:off x="1028428" y="3598430"/>
            <a:ext cx="595149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ko-KR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Prof. Dr. János Győri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altLang="ko-KR" sz="2500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Eszter Bükki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ko-KR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Dr. Mónika Besenyei</a:t>
            </a:r>
            <a:endParaRPr kumimoji="0" lang="en-US" altLang="ko-KR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TextBox 7"/>
          <p:cNvSpPr txBox="1"/>
          <p:nvPr/>
        </p:nvSpPr>
        <p:spPr>
          <a:xfrm>
            <a:off x="1028428" y="1694948"/>
            <a:ext cx="111635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Introducing</a:t>
            </a:r>
            <a:r>
              <a:rPr kumimoji="0" lang="hu-HU" sz="5000" b="0" i="0" u="none" strike="noStrike" kern="1200" cap="none" spc="0" normalizeH="0" baseline="0" noProof="0" dirty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hu-HU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the</a:t>
            </a:r>
            <a:r>
              <a:rPr kumimoji="0" lang="hu-HU" sz="5000" b="0" i="0" u="none" strike="noStrike" kern="1200" cap="none" spc="0" normalizeH="0" baseline="0" noProof="0" dirty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</a:t>
            </a:r>
            <a:r>
              <a:rPr kumimoji="0" lang="hu-HU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coordinator</a:t>
            </a:r>
            <a:r>
              <a:rPr kumimoji="0" lang="hu-HU" sz="5000" b="0" i="0" u="none" strike="noStrike" kern="1200" cap="none" spc="0" normalizeH="0" baseline="0" noProof="0" dirty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5000" b="0" i="0" u="none" strike="noStrike" kern="1200" cap="none" spc="0" normalizeH="0" baseline="0" noProof="0" dirty="0" err="1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the</a:t>
            </a:r>
            <a:r>
              <a:rPr kumimoji="0" lang="hu-HU" sz="5000" b="0" i="0" u="none" strike="noStrike" kern="1200" cap="none" spc="0" normalizeH="0" baseline="0" noProof="0" dirty="0">
                <a:ln>
                  <a:noFill/>
                </a:ln>
                <a:solidFill>
                  <a:srgbClr val="ACCBF9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ELTE team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ACCBF9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915671" y="6404230"/>
            <a:ext cx="3013310" cy="3326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60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LS4VET</a:t>
            </a:r>
            <a:endParaRPr kumimoji="0" lang="id-ID" sz="1400" b="0" i="0" u="none" strike="noStrike" kern="1200" cap="none" spc="60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cxnSp>
        <p:nvCxnSpPr>
          <p:cNvPr id="8" name="Straight Connector 29"/>
          <p:cNvCxnSpPr/>
          <p:nvPr/>
        </p:nvCxnSpPr>
        <p:spPr>
          <a:xfrm flipH="1">
            <a:off x="1141997" y="3326164"/>
            <a:ext cx="83118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01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1874424"/>
            <a:ext cx="9448800" cy="3335322"/>
          </a:xfrm>
          <a:prstGeom prst="rect">
            <a:avLst/>
          </a:prstGeom>
          <a:noFill/>
        </p:spPr>
        <p:txBody>
          <a:bodyPr wrap="square" lIns="0" tIns="0" rIns="0" bIns="0" numCol="1" spcCol="959784"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ELTE is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one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of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the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oldest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universities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in Hungary –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it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was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founded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in 1635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public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university</a:t>
            </a:r>
            <a:endParaRPr lang="hu-HU" sz="3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it is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the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largest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 most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popular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higher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education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institution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in Hungary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28,000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students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 1,800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lecturers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                    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         8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faculties</a:t>
            </a:r>
            <a:endParaRPr lang="hu-HU" sz="3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    110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doctoral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programmes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hu-HU" sz="3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algn="just">
              <a:defRPr/>
            </a:pPr>
            <a:endParaRPr lang="en-US" sz="3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tangle 1"/>
          <p:cNvSpPr>
            <a:spLocks/>
          </p:cNvSpPr>
          <p:nvPr/>
        </p:nvSpPr>
        <p:spPr bwMode="auto">
          <a:xfrm>
            <a:off x="3980665" y="1013046"/>
            <a:ext cx="4231607" cy="438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hu-HU" sz="2851" b="1" dirty="0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EÖTVÖS LORÁND UNIVERSITY</a:t>
            </a:r>
            <a:endParaRPr lang="en-US" sz="2851" b="1" dirty="0">
              <a:solidFill>
                <a:srgbClr val="E84C3C"/>
              </a:solidFill>
              <a:latin typeface="Calibri Light" panose="020F0302020204030204" pitchFamily="34" charset="0"/>
              <a:ea typeface="ＭＳ Ｐゴシック" charset="0"/>
              <a:cs typeface="Calibri Light" panose="020F0302020204030204" pitchFamily="34" charset="0"/>
              <a:sym typeface="Bebas Neue" charset="0"/>
            </a:endParaRPr>
          </a:p>
        </p:txBody>
      </p:sp>
      <p:cxnSp>
        <p:nvCxnSpPr>
          <p:cNvPr id="9" name="Straight Connector 31"/>
          <p:cNvCxnSpPr/>
          <p:nvPr/>
        </p:nvCxnSpPr>
        <p:spPr>
          <a:xfrm>
            <a:off x="4774643" y="1451756"/>
            <a:ext cx="457200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9915671" y="6404230"/>
            <a:ext cx="3013310" cy="3326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400" spc="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LS4VET</a:t>
            </a:r>
            <a:endParaRPr lang="id-ID" sz="1400" spc="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D76B1033-ADB4-4C33-A267-6752247625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048" y="506364"/>
            <a:ext cx="1660352" cy="347151"/>
          </a:xfrm>
          <a:prstGeom prst="rect">
            <a:avLst/>
          </a:prstGeom>
        </p:spPr>
      </p:pic>
      <p:pic>
        <p:nvPicPr>
          <p:cNvPr id="1030" name="Picture 6" descr="XI. kerület - Újbuda | ELTE Természettudományi Kar">
            <a:extLst>
              <a:ext uri="{FF2B5EF4-FFF2-40B4-BE49-F238E27FC236}">
                <a16:creationId xmlns:a16="http://schemas.microsoft.com/office/drawing/2014/main" id="{6F61097E-F235-4338-B440-12CE3F4A8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447" y="3974278"/>
            <a:ext cx="2470935" cy="247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06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8661" y="1087305"/>
            <a:ext cx="11077303" cy="4393196"/>
          </a:xfrm>
          <a:prstGeom prst="rect">
            <a:avLst/>
          </a:prstGeom>
          <a:noFill/>
        </p:spPr>
        <p:txBody>
          <a:bodyPr wrap="square" lIns="0" tIns="0" rIns="0" bIns="0" numCol="1" spcCol="959784"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our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faculty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is: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Faculty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of Education and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Psychology</a:t>
            </a:r>
            <a:endParaRPr lang="hu-HU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hu-HU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a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quite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new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faculty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–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since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2003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hu-HU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BA, MA (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mostly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MA) &amp;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doctoral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programs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in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Hungarian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 English in</a:t>
            </a:r>
            <a:r>
              <a:rPr lang="en-US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pedagogy, psychology, psychical education and recreation 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hu-HU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n the other hand, it also instructs students from all faculties of the University in teacher training (pedagogy and psychology modules) and teachers’ in-service training (approximately 10 000 students altogether)</a:t>
            </a:r>
            <a:endParaRPr lang="hu-HU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however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: no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vocational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academic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and/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or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vocational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practice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teacher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education</a:t>
            </a:r>
            <a:endParaRPr lang="en-US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hu-HU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it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also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coordinates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R+D+I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programmes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in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cooperation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with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other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national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foreign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HEIs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research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institutions</a:t>
            </a:r>
            <a:r>
              <a:rPr lang="hu-HU" sz="24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 </a:t>
            </a:r>
            <a:r>
              <a:rPr lang="hu-HU" sz="24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practitioners</a:t>
            </a:r>
            <a:endParaRPr lang="hu-HU" sz="24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hu-HU" sz="28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algn="just">
              <a:defRPr/>
            </a:pPr>
            <a:endParaRPr lang="en-US" sz="28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tangle 1"/>
          <p:cNvSpPr>
            <a:spLocks/>
          </p:cNvSpPr>
          <p:nvPr/>
        </p:nvSpPr>
        <p:spPr bwMode="auto">
          <a:xfrm>
            <a:off x="3461977" y="414805"/>
            <a:ext cx="5268045" cy="438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hu-HU" sz="2851" b="1" dirty="0" err="1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Faculty</a:t>
            </a:r>
            <a:r>
              <a:rPr lang="hu-HU" sz="2851" b="1" dirty="0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 of Education and </a:t>
            </a:r>
            <a:r>
              <a:rPr lang="hu-HU" sz="2851" b="1" dirty="0" err="1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Psychology</a:t>
            </a:r>
            <a:r>
              <a:rPr lang="hu-HU" sz="2851" b="1" dirty="0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 </a:t>
            </a:r>
            <a:endParaRPr lang="en-US" sz="2851" b="1" dirty="0">
              <a:solidFill>
                <a:srgbClr val="E84C3C"/>
              </a:solidFill>
              <a:latin typeface="Calibri Light" panose="020F0302020204030204" pitchFamily="34" charset="0"/>
              <a:ea typeface="ＭＳ Ｐゴシック" charset="0"/>
              <a:cs typeface="Calibri Light" panose="020F0302020204030204" pitchFamily="34" charset="0"/>
              <a:sym typeface="Bebas Neue" charset="0"/>
            </a:endParaRPr>
          </a:p>
        </p:txBody>
      </p:sp>
      <p:cxnSp>
        <p:nvCxnSpPr>
          <p:cNvPr id="9" name="Straight Connector 31"/>
          <p:cNvCxnSpPr/>
          <p:nvPr/>
        </p:nvCxnSpPr>
        <p:spPr>
          <a:xfrm>
            <a:off x="4908207" y="907986"/>
            <a:ext cx="457200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9915671" y="6404230"/>
            <a:ext cx="3013310" cy="3326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400" spc="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LS4VET</a:t>
            </a:r>
            <a:endParaRPr lang="id-ID" sz="1400" spc="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D76B1033-ADB4-4C33-A267-6752247625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048" y="506364"/>
            <a:ext cx="1660352" cy="34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060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48937" y="1730935"/>
            <a:ext cx="10781211" cy="4673295"/>
          </a:xfrm>
          <a:prstGeom prst="rect">
            <a:avLst/>
          </a:prstGeom>
          <a:noFill/>
        </p:spPr>
        <p:txBody>
          <a:bodyPr wrap="square" lIns="0" tIns="0" rIns="0" bIns="0" numCol="1" spcCol="959784"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sz="22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Institute of Education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BA in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Pedagogy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MA in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Educational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Science &amp;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Doctoral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School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of Education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programmes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in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education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in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Hungarian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 English +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teacher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education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postgraduate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training</a:t>
            </a:r>
            <a:endParaRPr lang="hu-HU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Seven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research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groups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currently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two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national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six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international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research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projects</a:t>
            </a:r>
            <a:endParaRPr lang="hu-HU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endParaRPr lang="hu-HU" sz="22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hu-HU" sz="22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Institute of </a:t>
            </a:r>
            <a:r>
              <a:rPr lang="hu-HU" sz="2200" b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Intercultural</a:t>
            </a:r>
            <a:r>
              <a:rPr lang="hu-HU" sz="22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b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Psychology</a:t>
            </a:r>
            <a:r>
              <a:rPr lang="hu-HU" sz="22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 Education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founded in 2005 as an </a:t>
            </a:r>
            <a:r>
              <a:rPr lang="en-US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organisational</a:t>
            </a:r>
            <a:r>
              <a:rPr lang="en-US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educational and research </a:t>
            </a:r>
            <a:r>
              <a:rPr lang="en-US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centre</a:t>
            </a:r>
            <a:r>
              <a:rPr lang="en-US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independent institute since 2015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en-US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currently two MA </a:t>
            </a:r>
            <a:r>
              <a:rPr lang="en-US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programmes</a:t>
            </a:r>
            <a:r>
              <a:rPr lang="en-US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(Teacher of Multicultural education and Intercultural psychology and pedagogy) and a </a:t>
            </a:r>
            <a:r>
              <a:rPr lang="en-US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specialisation</a:t>
            </a:r>
            <a:r>
              <a:rPr lang="en-US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in Interpersonal and Intercultural Psychology of the psychology MA </a:t>
            </a:r>
            <a:r>
              <a:rPr lang="en-US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programme</a:t>
            </a:r>
            <a:r>
              <a:rPr lang="en-US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; also offers 50-credit </a:t>
            </a:r>
            <a:r>
              <a:rPr lang="en-US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programmes</a:t>
            </a:r>
            <a:r>
              <a:rPr lang="en-US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"Interculturality, education and </a:t>
            </a:r>
            <a:r>
              <a:rPr lang="en-US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socialisation</a:t>
            </a:r>
            <a:r>
              <a:rPr lang="en-US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" and "Holocaust and social conflicts"</a:t>
            </a:r>
            <a:endParaRPr lang="en-US" sz="2200" b="1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tangle 1"/>
          <p:cNvSpPr>
            <a:spLocks/>
          </p:cNvSpPr>
          <p:nvPr/>
        </p:nvSpPr>
        <p:spPr bwMode="auto">
          <a:xfrm>
            <a:off x="2579684" y="574336"/>
            <a:ext cx="7032631" cy="87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hu-HU" sz="2851" b="1" dirty="0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Institute of Education</a:t>
            </a:r>
          </a:p>
          <a:p>
            <a:pPr algn="ctr"/>
            <a:r>
              <a:rPr lang="hu-HU" sz="2851" b="1" dirty="0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Institute of </a:t>
            </a:r>
            <a:r>
              <a:rPr lang="hu-HU" sz="2851" b="1" dirty="0" err="1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Intercultural</a:t>
            </a:r>
            <a:r>
              <a:rPr lang="hu-HU" sz="2851" b="1" dirty="0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 </a:t>
            </a:r>
            <a:r>
              <a:rPr lang="hu-HU" sz="2851" b="1" dirty="0" err="1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Psycholgy</a:t>
            </a:r>
            <a:r>
              <a:rPr lang="hu-HU" sz="2851" b="1" dirty="0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 and Education</a:t>
            </a:r>
            <a:endParaRPr lang="en-US" sz="2851" b="1" dirty="0">
              <a:solidFill>
                <a:srgbClr val="E84C3C"/>
              </a:solidFill>
              <a:latin typeface="Calibri Light" panose="020F0302020204030204" pitchFamily="34" charset="0"/>
              <a:ea typeface="ＭＳ Ｐゴシック" charset="0"/>
              <a:cs typeface="Calibri Light" panose="020F0302020204030204" pitchFamily="34" charset="0"/>
              <a:sym typeface="Bebas Neue" charset="0"/>
            </a:endParaRPr>
          </a:p>
        </p:txBody>
      </p:sp>
      <p:cxnSp>
        <p:nvCxnSpPr>
          <p:cNvPr id="9" name="Straight Connector 31"/>
          <p:cNvCxnSpPr/>
          <p:nvPr/>
        </p:nvCxnSpPr>
        <p:spPr>
          <a:xfrm>
            <a:off x="4774643" y="1451756"/>
            <a:ext cx="457200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9915671" y="6404230"/>
            <a:ext cx="3013310" cy="3326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400" spc="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LS4VET</a:t>
            </a:r>
            <a:endParaRPr lang="id-ID" sz="1400" spc="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D76B1033-ADB4-4C33-A267-6752247625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048" y="506364"/>
            <a:ext cx="1660352" cy="34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31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1874424"/>
            <a:ext cx="9448800" cy="3335322"/>
          </a:xfrm>
          <a:prstGeom prst="rect">
            <a:avLst/>
          </a:prstGeom>
          <a:noFill/>
        </p:spPr>
        <p:txBody>
          <a:bodyPr wrap="square" lIns="0" tIns="0" rIns="0" bIns="0" numCol="1" spcCol="959784">
            <a:noAutofit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highly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internationalized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mostly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the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EDiTE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-program (European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Doctorate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in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Teacher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Education)</a:t>
            </a:r>
          </a:p>
          <a:p>
            <a:pPr marL="1371600" lvl="2" indent="-457200" algn="just">
              <a:buFont typeface="Arial" panose="020B0604020202020204" pitchFamily="34" charset="0"/>
              <a:buChar char="•"/>
              <a:defRPr/>
            </a:pP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teachers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’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learning</a:t>
            </a:r>
            <a:endParaRPr lang="hu-HU" sz="3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1371600" lvl="2" indent="-457200" algn="just">
              <a:buFont typeface="Arial" panose="020B0604020202020204" pitchFamily="34" charset="0"/>
              <a:buChar char="•"/>
              <a:defRPr/>
            </a:pP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teachers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’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professional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development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etc.</a:t>
            </a:r>
          </a:p>
          <a:p>
            <a:pPr marL="1828800" lvl="3" indent="-457200" algn="just">
              <a:buFont typeface="Arial" panose="020B0604020202020204" pitchFamily="34" charset="0"/>
              <a:buChar char="•"/>
              <a:defRPr/>
            </a:pP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eg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.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teachers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’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collaborative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learning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development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Eszter and Mónika: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Ph.D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.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students</a:t>
            </a:r>
            <a:endParaRPr lang="hu-HU" sz="3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János a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supervisor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of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the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doctoral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school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just">
              <a:defRPr/>
            </a:pPr>
            <a:endParaRPr lang="en-US" sz="3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tangle 1"/>
          <p:cNvSpPr>
            <a:spLocks/>
          </p:cNvSpPr>
          <p:nvPr/>
        </p:nvSpPr>
        <p:spPr bwMode="auto">
          <a:xfrm>
            <a:off x="3932535" y="574336"/>
            <a:ext cx="4142930" cy="87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endParaRPr lang="hu-HU" sz="2851" b="1" dirty="0">
              <a:solidFill>
                <a:srgbClr val="E84C3C"/>
              </a:solidFill>
              <a:latin typeface="Calibri Light" panose="020F0302020204030204" pitchFamily="34" charset="0"/>
              <a:ea typeface="ＭＳ Ｐゴシック" charset="0"/>
              <a:cs typeface="Calibri Light" panose="020F0302020204030204" pitchFamily="34" charset="0"/>
              <a:sym typeface="Bebas Neue" charset="0"/>
            </a:endParaRPr>
          </a:p>
          <a:p>
            <a:pPr algn="ctr"/>
            <a:r>
              <a:rPr lang="hu-HU" sz="2851" b="1" dirty="0" err="1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Doctoral</a:t>
            </a:r>
            <a:r>
              <a:rPr lang="hu-HU" sz="2851" b="1" dirty="0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 </a:t>
            </a:r>
            <a:r>
              <a:rPr lang="hu-HU" sz="2851" b="1" dirty="0" err="1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School</a:t>
            </a:r>
            <a:r>
              <a:rPr lang="hu-HU" sz="2851" b="1" dirty="0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 of Education</a:t>
            </a:r>
          </a:p>
        </p:txBody>
      </p:sp>
      <p:cxnSp>
        <p:nvCxnSpPr>
          <p:cNvPr id="9" name="Straight Connector 31"/>
          <p:cNvCxnSpPr/>
          <p:nvPr/>
        </p:nvCxnSpPr>
        <p:spPr>
          <a:xfrm>
            <a:off x="4774643" y="1451756"/>
            <a:ext cx="457200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9915671" y="6404230"/>
            <a:ext cx="3013310" cy="3326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400" spc="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LS4VET</a:t>
            </a:r>
            <a:endParaRPr lang="id-ID" sz="1400" spc="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D76B1033-ADB4-4C33-A267-6752247625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048" y="506364"/>
            <a:ext cx="1660352" cy="34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30923" y="4635061"/>
            <a:ext cx="11487807" cy="946755"/>
          </a:xfrm>
          <a:prstGeom prst="rect">
            <a:avLst/>
          </a:prstGeom>
          <a:noFill/>
        </p:spPr>
        <p:txBody>
          <a:bodyPr wrap="square" lIns="0" tIns="0" rIns="0" bIns="0" numCol="1" spcCol="959784">
            <a:noAutofit/>
          </a:bodyPr>
          <a:lstStyle/>
          <a:p>
            <a:pPr lvl="1" algn="just">
              <a:defRPr/>
            </a:pP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Prof. dr. János Győri		Eszter Bükki	      Dr. Mónika Besenyei </a:t>
            </a:r>
          </a:p>
          <a:p>
            <a:pPr algn="just">
              <a:defRPr/>
            </a:pPr>
            <a:r>
              <a:rPr lang="en-US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	project leader	      project coordinator		project assistant</a:t>
            </a:r>
          </a:p>
        </p:txBody>
      </p:sp>
      <p:sp>
        <p:nvSpPr>
          <p:cNvPr id="13" name="Rectangle 1"/>
          <p:cNvSpPr>
            <a:spLocks/>
          </p:cNvSpPr>
          <p:nvPr/>
        </p:nvSpPr>
        <p:spPr bwMode="auto">
          <a:xfrm>
            <a:off x="3144797" y="168188"/>
            <a:ext cx="4174091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endParaRPr lang="hu-HU" sz="3600" b="1" dirty="0">
              <a:solidFill>
                <a:srgbClr val="E84C3C"/>
              </a:solidFill>
              <a:latin typeface="Calibri Light" panose="020F0302020204030204" pitchFamily="34" charset="0"/>
              <a:ea typeface="ＭＳ Ｐゴシック" charset="0"/>
              <a:cs typeface="Calibri Light" panose="020F0302020204030204" pitchFamily="34" charset="0"/>
              <a:sym typeface="Bebas Neue" charset="0"/>
            </a:endParaRPr>
          </a:p>
          <a:p>
            <a:pPr algn="ctr"/>
            <a:r>
              <a:rPr lang="hu-HU" sz="3600" b="1" dirty="0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The ELTE LS4VET Team</a:t>
            </a:r>
          </a:p>
        </p:txBody>
      </p:sp>
      <p:cxnSp>
        <p:nvCxnSpPr>
          <p:cNvPr id="9" name="Straight Connector 31"/>
          <p:cNvCxnSpPr/>
          <p:nvPr/>
        </p:nvCxnSpPr>
        <p:spPr>
          <a:xfrm>
            <a:off x="4774643" y="1451756"/>
            <a:ext cx="457200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9915671" y="6404230"/>
            <a:ext cx="3013310" cy="3326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400" spc="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LS4VET</a:t>
            </a:r>
            <a:endParaRPr lang="id-ID" sz="1400" spc="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D76B1033-ADB4-4C33-A267-6752247625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048" y="506364"/>
            <a:ext cx="1660352" cy="347151"/>
          </a:xfrm>
          <a:prstGeom prst="rect">
            <a:avLst/>
          </a:prstGeom>
        </p:spPr>
      </p:pic>
      <p:pic>
        <p:nvPicPr>
          <p:cNvPr id="8" name="Picture 7" descr="A person in a blue shirt&#10;&#10;Description automatically generated">
            <a:extLst>
              <a:ext uri="{FF2B5EF4-FFF2-40B4-BE49-F238E27FC236}">
                <a16:creationId xmlns:a16="http://schemas.microsoft.com/office/drawing/2014/main" id="{0E9F75A9-AE6D-5845-9E0D-0E806F1F32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703" y="2047350"/>
            <a:ext cx="3142593" cy="2095062"/>
          </a:xfrm>
          <a:prstGeom prst="rect">
            <a:avLst/>
          </a:prstGeom>
        </p:spPr>
      </p:pic>
      <p:pic>
        <p:nvPicPr>
          <p:cNvPr id="10" name="Picture 9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A98AC70B-D345-1E4D-98F0-962E44EFD7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525" y="1495481"/>
            <a:ext cx="2028875" cy="2646931"/>
          </a:xfrm>
          <a:prstGeom prst="rect">
            <a:avLst/>
          </a:prstGeom>
        </p:spPr>
      </p:pic>
      <p:pic>
        <p:nvPicPr>
          <p:cNvPr id="12" name="Picture 2" descr="Dr. Győri János | ELTE Pedagógiai és Pszichológiai Kar">
            <a:extLst>
              <a:ext uri="{FF2B5EF4-FFF2-40B4-BE49-F238E27FC236}">
                <a16:creationId xmlns:a16="http://schemas.microsoft.com/office/drawing/2014/main" id="{DAA24E45-5239-42D9-865A-99A047F96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95481"/>
            <a:ext cx="1773197" cy="2979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48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38036" y="1229208"/>
            <a:ext cx="9448800" cy="4608551"/>
          </a:xfrm>
          <a:prstGeom prst="rect">
            <a:avLst/>
          </a:prstGeom>
          <a:noFill/>
        </p:spPr>
        <p:txBody>
          <a:bodyPr wrap="square" lIns="0" tIns="0" rIns="0" bIns="0" numCol="1" spcCol="959784"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professor of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education</a:t>
            </a:r>
            <a:endParaRPr lang="hu-HU" sz="3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culture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education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;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multicultural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/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intercultural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education</a:t>
            </a:r>
            <a:endParaRPr lang="hu-HU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comparative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education</a:t>
            </a:r>
            <a:endParaRPr lang="hu-HU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East-Asian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education</a:t>
            </a:r>
            <a:endParaRPr lang="hu-HU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2000" dirty="0" err="1">
                <a:solidFill>
                  <a:srgbClr val="ED6F63"/>
                </a:solidFill>
              </a:rPr>
              <a:t>teacher</a:t>
            </a:r>
            <a:r>
              <a:rPr lang="hu-HU" sz="2000" dirty="0">
                <a:solidFill>
                  <a:srgbClr val="ED6F63"/>
                </a:solidFill>
              </a:rPr>
              <a:t> </a:t>
            </a:r>
            <a:r>
              <a:rPr lang="hu-HU" sz="2000" dirty="0" err="1">
                <a:solidFill>
                  <a:srgbClr val="ED6F63"/>
                </a:solidFill>
              </a:rPr>
              <a:t>education</a:t>
            </a:r>
            <a:r>
              <a:rPr lang="hu-HU" sz="2000" dirty="0">
                <a:solidFill>
                  <a:srgbClr val="ED6F63"/>
                </a:solidFill>
              </a:rPr>
              <a:t>, </a:t>
            </a:r>
            <a:r>
              <a:rPr lang="hu-HU" sz="2000" dirty="0" err="1">
                <a:solidFill>
                  <a:srgbClr val="ED6F63"/>
                </a:solidFill>
              </a:rPr>
              <a:t>knowledge</a:t>
            </a:r>
            <a:r>
              <a:rPr lang="hu-HU" sz="2000" dirty="0">
                <a:solidFill>
                  <a:srgbClr val="ED6F63"/>
                </a:solidFill>
              </a:rPr>
              <a:t> building and </a:t>
            </a:r>
            <a:r>
              <a:rPr lang="hu-HU" sz="2000" dirty="0" err="1">
                <a:solidFill>
                  <a:srgbClr val="ED6F63"/>
                </a:solidFill>
              </a:rPr>
              <a:t>professional</a:t>
            </a:r>
            <a:r>
              <a:rPr lang="hu-HU" sz="2000" dirty="0">
                <a:solidFill>
                  <a:srgbClr val="ED6F63"/>
                </a:solidFill>
              </a:rPr>
              <a:t> </a:t>
            </a:r>
            <a:r>
              <a:rPr lang="hu-HU" sz="2000" dirty="0" err="1">
                <a:solidFill>
                  <a:srgbClr val="ED6F63"/>
                </a:solidFill>
              </a:rPr>
              <a:t>development</a:t>
            </a:r>
            <a:endParaRPr lang="hu-HU" sz="2000" dirty="0">
              <a:solidFill>
                <a:srgbClr val="ED6F63"/>
              </a:solidFill>
            </a:endParaRPr>
          </a:p>
          <a:p>
            <a:pPr marL="1371600" lvl="2" indent="-457200" algn="just">
              <a:buFont typeface="Arial" panose="020B0604020202020204" pitchFamily="34" charset="0"/>
              <a:buChar char="•"/>
              <a:defRPr/>
            </a:pPr>
            <a:r>
              <a:rPr lang="hu-HU" sz="2000" dirty="0" err="1">
                <a:solidFill>
                  <a:srgbClr val="ED6F63"/>
                </a:solidFill>
              </a:rPr>
              <a:t>lesson</a:t>
            </a:r>
            <a:r>
              <a:rPr lang="hu-HU" sz="2000" dirty="0">
                <a:solidFill>
                  <a:srgbClr val="ED6F63"/>
                </a:solidFill>
              </a:rPr>
              <a:t> </a:t>
            </a:r>
            <a:r>
              <a:rPr lang="hu-HU" sz="2000" dirty="0" err="1">
                <a:solidFill>
                  <a:srgbClr val="ED6F63"/>
                </a:solidFill>
              </a:rPr>
              <a:t>study</a:t>
            </a:r>
            <a:endParaRPr lang="hu-HU" sz="2000" dirty="0">
              <a:solidFill>
                <a:srgbClr val="ED6F63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shadow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education</a:t>
            </a:r>
            <a:endParaRPr lang="hu-HU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gifted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education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development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especially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in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mathematics</a:t>
            </a:r>
            <a:endParaRPr lang="hu-HU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subject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teaching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methodology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hu-HU" sz="3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also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practicing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teacher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for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40 </a:t>
            </a:r>
            <a:r>
              <a:rPr lang="hu-HU" sz="3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years</a:t>
            </a:r>
            <a:r>
              <a:rPr lang="hu-HU" sz="3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for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20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years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parallel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to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my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academic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career</a:t>
            </a:r>
            <a:endParaRPr lang="hu-HU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teacher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of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literature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grammar</a:t>
            </a:r>
            <a:endParaRPr lang="hu-HU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  <a:defRPr/>
            </a:pP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supervisor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teacher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of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appr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. 200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student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teachers</a:t>
            </a:r>
            <a:r>
              <a:rPr lang="hu-HU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in 30 </a:t>
            </a:r>
            <a:r>
              <a:rPr lang="hu-HU" sz="20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years</a:t>
            </a:r>
            <a:endParaRPr lang="hu-HU" sz="2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algn="just">
              <a:defRPr/>
            </a:pPr>
            <a:endParaRPr lang="en-US" sz="30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tangle 1"/>
          <p:cNvSpPr>
            <a:spLocks/>
          </p:cNvSpPr>
          <p:nvPr/>
        </p:nvSpPr>
        <p:spPr bwMode="auto">
          <a:xfrm>
            <a:off x="4491889" y="402940"/>
            <a:ext cx="10227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hu-HU" sz="3600" b="1" dirty="0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János</a:t>
            </a:r>
            <a:endParaRPr lang="en-US" sz="3600" b="1" dirty="0">
              <a:solidFill>
                <a:srgbClr val="E84C3C"/>
              </a:solidFill>
              <a:latin typeface="Calibri Light" panose="020F0302020204030204" pitchFamily="34" charset="0"/>
              <a:ea typeface="ＭＳ Ｐゴシック" charset="0"/>
              <a:cs typeface="Calibri Light" panose="020F0302020204030204" pitchFamily="34" charset="0"/>
              <a:sym typeface="Bebas Neue" charset="0"/>
            </a:endParaRPr>
          </a:p>
        </p:txBody>
      </p:sp>
      <p:cxnSp>
        <p:nvCxnSpPr>
          <p:cNvPr id="9" name="Straight Connector 31"/>
          <p:cNvCxnSpPr/>
          <p:nvPr/>
        </p:nvCxnSpPr>
        <p:spPr>
          <a:xfrm>
            <a:off x="4774642" y="1020241"/>
            <a:ext cx="457200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9915671" y="6404230"/>
            <a:ext cx="3013310" cy="3326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400" spc="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LS4VET</a:t>
            </a:r>
            <a:endParaRPr lang="id-ID" sz="1400" spc="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D76B1033-ADB4-4C33-A267-6752247625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048" y="506364"/>
            <a:ext cx="1660352" cy="34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21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4973" y="1420448"/>
            <a:ext cx="10093740" cy="3645222"/>
          </a:xfrm>
          <a:prstGeom prst="rect">
            <a:avLst/>
          </a:prstGeom>
          <a:noFill/>
        </p:spPr>
        <p:txBody>
          <a:bodyPr wrap="square" lIns="0" tIns="0" rIns="0" bIns="0" numCol="1" spcCol="959784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Worked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in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Cedefop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other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European and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national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R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  <a:sym typeface="Symbol" pitchFamily="2" charset="2"/>
              </a:rPr>
              <a:t></a:t>
            </a:r>
            <a:r>
              <a:rPr lang="x-none" sz="2200" dirty="0">
                <a:solidFill>
                  <a:schemeClr val="tx1">
                    <a:lumMod val="60000"/>
                    <a:lumOff val="40000"/>
                  </a:schemeClr>
                </a:solidFill>
                <a:sym typeface="Symbol" pitchFamily="2" charset="2"/>
              </a:rPr>
              <a:t>D projects in VET since 2005 – most importantly, Cedefop’s ReferNet programme (country and policy reports about VET in Hungary), also: VET financing, application of LO approach in general education and VET, graduate tracking</a:t>
            </a:r>
            <a:endParaRPr lang="hu-HU" sz="2200" dirty="0">
              <a:solidFill>
                <a:schemeClr val="tx1">
                  <a:lumMod val="60000"/>
                  <a:lumOff val="40000"/>
                </a:schemeClr>
              </a:solidFill>
              <a:sym typeface="Symbol" pitchFamily="2" charset="2"/>
            </a:endParaRPr>
          </a:p>
          <a:p>
            <a:endParaRPr lang="x-none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Currently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working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on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her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PhD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dissertation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at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ELTE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Doctoral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School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of Education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about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the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professional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learning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 and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development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of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instructors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in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Hungarian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VET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schools</a:t>
            </a:r>
            <a:endParaRPr lang="hu-HU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Also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works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as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research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assistant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of a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national-funded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research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project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on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teacher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professional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learning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development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(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MoTeL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)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at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ELTE Institute of Education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Background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: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MAs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in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Philosophy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and in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History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,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lived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abroad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(UK, RO, RU)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for</a:t>
            </a:r>
            <a:r>
              <a:rPr lang="hu-HU" sz="22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8 </a:t>
            </a:r>
            <a:r>
              <a:rPr lang="hu-HU" sz="2200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years</a:t>
            </a:r>
            <a:endParaRPr lang="hu-HU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hu-HU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en-US" sz="22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tangle 1"/>
          <p:cNvSpPr>
            <a:spLocks/>
          </p:cNvSpPr>
          <p:nvPr/>
        </p:nvSpPr>
        <p:spPr bwMode="auto">
          <a:xfrm>
            <a:off x="3507156" y="385504"/>
            <a:ext cx="299217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hu-HU" sz="3600" b="1" dirty="0">
                <a:solidFill>
                  <a:srgbClr val="E84C3C"/>
                </a:solidFill>
                <a:latin typeface="Calibri Light" panose="020F0302020204030204" pitchFamily="34" charset="0"/>
                <a:ea typeface="ＭＳ Ｐゴシック" charset="0"/>
                <a:cs typeface="Calibri Light" panose="020F0302020204030204" pitchFamily="34" charset="0"/>
                <a:sym typeface="Bebas Neue" charset="0"/>
              </a:rPr>
              <a:t>Eszter</a:t>
            </a:r>
          </a:p>
        </p:txBody>
      </p:sp>
      <p:cxnSp>
        <p:nvCxnSpPr>
          <p:cNvPr id="9" name="Straight Connector 31"/>
          <p:cNvCxnSpPr/>
          <p:nvPr/>
        </p:nvCxnSpPr>
        <p:spPr>
          <a:xfrm>
            <a:off x="4774643" y="918260"/>
            <a:ext cx="457200" cy="0"/>
          </a:xfrm>
          <a:prstGeom prst="line">
            <a:avLst/>
          </a:prstGeom>
          <a:ln w="28575" cap="rnd"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>
          <a:xfrm>
            <a:off x="9915671" y="6404230"/>
            <a:ext cx="3013310" cy="3326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sz="1400" spc="6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LS4VET</a:t>
            </a:r>
            <a:endParaRPr lang="id-ID" sz="1400" spc="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D76B1033-ADB4-4C33-A267-6752247625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048" y="506364"/>
            <a:ext cx="1660352" cy="347151"/>
          </a:xfrm>
          <a:prstGeom prst="rect">
            <a:avLst/>
          </a:prstGeom>
        </p:spPr>
      </p:pic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E693B3F-855B-FB4F-B78D-CAB50AE39E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5826" y="1689204"/>
            <a:ext cx="1491201" cy="2146213"/>
          </a:xfrm>
          <a:prstGeom prst="rect">
            <a:avLst/>
          </a:prstGeom>
        </p:spPr>
      </p:pic>
      <p:pic>
        <p:nvPicPr>
          <p:cNvPr id="10" name="Picture 2" descr="signature_462071278">
            <a:extLst>
              <a:ext uri="{FF2B5EF4-FFF2-40B4-BE49-F238E27FC236}">
                <a16:creationId xmlns:a16="http://schemas.microsoft.com/office/drawing/2014/main" id="{4B2A53D9-1FF6-D542-AF2F-2734A53F2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826" y="4197735"/>
            <a:ext cx="1070869" cy="1024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45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theme/theme1.xml><?xml version="1.0" encoding="utf-8"?>
<a:theme xmlns:a="http://schemas.openxmlformats.org/drawingml/2006/main" name="Office-téma">
  <a:themeElements>
    <a:clrScheme name="Kék melegség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1139</Words>
  <Application>Microsoft Office PowerPoint</Application>
  <PresentationFormat>Szélesvásznú</PresentationFormat>
  <Paragraphs>148</Paragraphs>
  <Slides>15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Open Sans Extrabold</vt:lpstr>
      <vt:lpstr>Open Sans Light</vt:lpstr>
      <vt:lpstr>Office-téma</vt:lpstr>
      <vt:lpstr>Lesson Study  for VET - Teachers’ collaboration for  Improving the Quality of  Vocational Education and Training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WHAT DOES ELTE BRING TO                   ?</vt:lpstr>
      <vt:lpstr>ELTE’s expectations from </vt:lpstr>
      <vt:lpstr>A short state of art of LS in Hungary</vt:lpstr>
      <vt:lpstr>PowerPoint-bemutató</vt:lpstr>
      <vt:lpstr>Project basics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admin</dc:creator>
  <cp:lastModifiedBy>János Győri</cp:lastModifiedBy>
  <cp:revision>53</cp:revision>
  <dcterms:created xsi:type="dcterms:W3CDTF">2020-09-28T18:58:46Z</dcterms:created>
  <dcterms:modified xsi:type="dcterms:W3CDTF">2020-09-30T09:07:22Z</dcterms:modified>
</cp:coreProperties>
</file>